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42"/>
  </p:notesMasterIdLst>
  <p:sldIdLst>
    <p:sldId id="264" r:id="rId6"/>
    <p:sldId id="271" r:id="rId7"/>
    <p:sldId id="400" r:id="rId8"/>
    <p:sldId id="420" r:id="rId9"/>
    <p:sldId id="421" r:id="rId10"/>
    <p:sldId id="422" r:id="rId11"/>
    <p:sldId id="423" r:id="rId12"/>
    <p:sldId id="356" r:id="rId13"/>
    <p:sldId id="388" r:id="rId14"/>
    <p:sldId id="424" r:id="rId15"/>
    <p:sldId id="425" r:id="rId16"/>
    <p:sldId id="258" r:id="rId17"/>
    <p:sldId id="292" r:id="rId18"/>
    <p:sldId id="331" r:id="rId19"/>
    <p:sldId id="366" r:id="rId20"/>
    <p:sldId id="428" r:id="rId21"/>
    <p:sldId id="426" r:id="rId22"/>
    <p:sldId id="288" r:id="rId23"/>
    <p:sldId id="256" r:id="rId24"/>
    <p:sldId id="399" r:id="rId25"/>
    <p:sldId id="427" r:id="rId26"/>
    <p:sldId id="377" r:id="rId27"/>
    <p:sldId id="391" r:id="rId28"/>
    <p:sldId id="392" r:id="rId29"/>
    <p:sldId id="396" r:id="rId30"/>
    <p:sldId id="394" r:id="rId31"/>
    <p:sldId id="393" r:id="rId32"/>
    <p:sldId id="395" r:id="rId33"/>
    <p:sldId id="433" r:id="rId34"/>
    <p:sldId id="430" r:id="rId35"/>
    <p:sldId id="431" r:id="rId36"/>
    <p:sldId id="434" r:id="rId37"/>
    <p:sldId id="435" r:id="rId38"/>
    <p:sldId id="390" r:id="rId39"/>
    <p:sldId id="401" r:id="rId40"/>
    <p:sldId id="436" r:id="rId4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9156"/>
    <a:srgbClr val="445A59"/>
    <a:srgbClr val="3B8BB0"/>
    <a:srgbClr val="ADBFAC"/>
    <a:srgbClr val="B7BEB2"/>
    <a:srgbClr val="AD7C85"/>
    <a:srgbClr val="FFEA77"/>
    <a:srgbClr val="F3D0CB"/>
    <a:srgbClr val="CFD7CF"/>
    <a:srgbClr val="D6CE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4699"/>
  </p:normalViewPr>
  <p:slideViewPr>
    <p:cSldViewPr snapToGrid="0">
      <p:cViewPr varScale="1">
        <p:scale>
          <a:sx n="78" d="100"/>
          <a:sy n="78" d="100"/>
        </p:scale>
        <p:origin x="69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D5911-B6CF-4CA3-B79D-4FCDB6817EC3}" type="datetimeFigureOut">
              <a:rPr lang="de-AT" smtClean="0"/>
              <a:t>27.02.2024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B31AF8-D65B-4E09-905F-59EBFC1F046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49674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B31AF8-D65B-4E09-905F-59EBFC1F046C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65734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B31AF8-D65B-4E09-905F-59EBFC1F046C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14863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Aufbereiten grafisch</a:t>
            </a:r>
          </a:p>
          <a:p>
            <a:endParaRPr lang="de-DE"/>
          </a:p>
          <a:p>
            <a:r>
              <a:rPr lang="de-DE"/>
              <a:t>Management Board (5 Personen) als C-Level Struktur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/>
              <a:t>CEO (Chief Executive Officer)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/>
              <a:t>CFO (Chief Financial Officer)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/>
              <a:t>COO (Chief Operating Officer)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/>
              <a:t>CMIO (Chief Marketing and </a:t>
            </a:r>
            <a:r>
              <a:rPr lang="de-AT" err="1"/>
              <a:t>Informations</a:t>
            </a:r>
            <a:r>
              <a:rPr lang="de-AT"/>
              <a:t> Officer)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/>
              <a:t>CHRO (Chief Human Resources Officer)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/>
              <a:t>CTO (Chief Technical Officer)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AT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/>
              <a:t>Gesellschafterbeirat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AT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/>
              <a:t>Salvida Academy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AT"/>
              <a:t>Personal kann bei Salvida trainiert werden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AT"/>
              <a:t>Personal beginnt dann bei den Standorten produktiv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de-AT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AT"/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B31AF8-D65B-4E09-905F-59EBFC1F046C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8546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B31AF8-D65B-4E09-905F-59EBFC1F046C}" type="slidenum">
              <a:rPr lang="de-AT" smtClean="0"/>
              <a:t>33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01641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590863-3DED-3A5D-0E88-B055082B4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7CA6B27-8D8E-9B14-D994-5805E7AF81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E256DA-F05C-8302-821A-F863AE2A3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323C-5B68-488D-B66E-9251DA23869A}" type="datetimeFigureOut">
              <a:rPr lang="de-AT" smtClean="0"/>
              <a:t>27.02.2024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1B03B12-2E9E-B603-41A4-93FDCB953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70B0CA-0F66-6F4E-C259-2DD203D07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6189-764B-4FEF-8295-9C9D1EF0D6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0190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49E613-CE48-D1EC-476F-9B5336E68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795B16-0578-BC86-65DC-335F70938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96C921A-23AF-0562-CB91-7151292B1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323C-5B68-488D-B66E-9251DA23869A}" type="datetimeFigureOut">
              <a:rPr lang="de-AT" smtClean="0"/>
              <a:t>27.02.2024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1DEC8B3-7D1C-1085-2D01-44D08129E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94129F2-B98D-DB05-D14B-16E3FB828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6189-764B-4FEF-8295-9C9D1EF0D6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22377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45341C-837F-1B1F-D454-40DE37D8D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D6DF0B7-4286-6D1F-8AAD-035C9EB7C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1A027B7-252A-66EE-177F-875D6F522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323C-5B68-488D-B66E-9251DA23869A}" type="datetimeFigureOut">
              <a:rPr lang="de-AT" smtClean="0"/>
              <a:t>27.02.2024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773EC2-E37F-B492-2AF5-F1DC61819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44EFC7-4354-8132-CEB6-4922F6B32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6189-764B-4FEF-8295-9C9D1EF0D6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9675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1E298-9227-B4D2-FB16-F7D592105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E57E084-4471-89D2-3B0A-9591D31586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9C8184A-3E42-9C64-7573-D4D06D6BD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0BDF496-928D-8CC7-307C-4915975C0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323C-5B68-488D-B66E-9251DA23869A}" type="datetimeFigureOut">
              <a:rPr lang="de-AT" smtClean="0"/>
              <a:t>27.02.2024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9F10AF-2A46-69D7-39C9-312C9E79D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77B8E35-9BD4-6F77-63D9-F5A51DCBB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6189-764B-4FEF-8295-9C9D1EF0D6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61757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83C147-002C-75B9-A517-E352BA918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DB38509-507B-34CA-B54C-226C748C8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F48304A-0D43-EEEF-1469-C4EA7CA74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DDE6BB9-32A3-C5E7-8868-609BA0328E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6AC9184-54C0-B33E-870F-DAFB6877FB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1C7A81A-5402-49C5-ED60-0B21A1D44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323C-5B68-488D-B66E-9251DA23869A}" type="datetimeFigureOut">
              <a:rPr lang="de-AT" smtClean="0"/>
              <a:t>27.02.2024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DEDD5A5-2476-483F-14CC-DDF47F42D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7E3377F-5385-EF16-9E39-3FA11171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6189-764B-4FEF-8295-9C9D1EF0D6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55303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16A7DA-AEAC-F44D-0077-5B4EEA36A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357CEDE-9914-2406-8071-E5A741892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323C-5B68-488D-B66E-9251DA23869A}" type="datetimeFigureOut">
              <a:rPr lang="de-AT" smtClean="0"/>
              <a:t>27.02.2024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9B80CA2-0C23-008A-730D-98F3A1C93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D46331F-5C97-05EF-934D-4CC46B884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6189-764B-4FEF-8295-9C9D1EF0D6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46360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361409D-8A98-9879-D49B-A814232C0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323C-5B68-488D-B66E-9251DA23869A}" type="datetimeFigureOut">
              <a:rPr lang="de-AT" smtClean="0"/>
              <a:t>27.02.2024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B170D96-6791-863A-7A79-173EE740E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3B9AB45-CC37-2510-88C7-D52DB194E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6189-764B-4FEF-8295-9C9D1EF0D6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80258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5E453F-7FD8-9A57-79C5-B9437CF42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F5D490-638E-5975-7C59-DB71C9F96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D7DF566-671C-6FAB-F4D2-160BF133BB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132A86F-164D-9135-C11D-64FA070F7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323C-5B68-488D-B66E-9251DA23869A}" type="datetimeFigureOut">
              <a:rPr lang="de-AT" smtClean="0"/>
              <a:t>27.02.2024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CACEDE2-683A-34AA-AC01-1D51239CC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FB60FC1-4C07-4732-AA2F-C6AF78757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6189-764B-4FEF-8295-9C9D1EF0D6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80426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73DE0A-A131-3880-61BD-5476E8DFE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4BD9154-0098-43E8-9CD6-8B5528794A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8C0E77B-DAE6-332E-4B74-98D840BF5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D63A1DE-125E-953B-66B4-CD6EFBA48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323C-5B68-488D-B66E-9251DA23869A}" type="datetimeFigureOut">
              <a:rPr lang="de-AT" smtClean="0"/>
              <a:t>27.02.2024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8BF5E0A-9834-3C96-31C5-E9BD91A3E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3DDB097-7501-5C3A-757D-5DCE99B20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6189-764B-4FEF-8295-9C9D1EF0D6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32768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FB1E6C-9872-4D2C-EBA3-64023C55E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BBF46D5-F2DE-9B59-1B6F-70C82F08E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9A69868-DE64-F2C6-F56A-176612503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323C-5B68-488D-B66E-9251DA23869A}" type="datetimeFigureOut">
              <a:rPr lang="de-AT" smtClean="0"/>
              <a:t>27.02.2024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0ABECCD-61CD-D4FF-2D49-811D44B6E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DEE9CD-6B57-4B4D-A8EF-C24F9C03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6189-764B-4FEF-8295-9C9D1EF0D6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10608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ED608AD-DB26-CEFB-8F51-CE642D4983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162B34C-F80F-7B5A-2DC1-1C299F616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F94D3D-1A09-67C1-1DEB-9504BFC5A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323C-5B68-488D-B66E-9251DA23869A}" type="datetimeFigureOut">
              <a:rPr lang="de-AT" smtClean="0"/>
              <a:t>27.02.2024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4500B8E-92CC-A38C-E64E-C5283A608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D7607B-0B29-21B2-0F41-DC2CAA88C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6189-764B-4FEF-8295-9C9D1EF0D6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02216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E18778-1A6C-37F3-BFA3-E6C7780A3B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575B290-84A3-9F47-EA94-06FEB0BFFE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CC8707-A6BD-C49A-EC0C-0903C1B6C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A1CE1-05D6-BC4B-A81B-4F310F9B1673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17FE952-61F4-1A6F-F2CD-79C2275F7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9C13BC-82AE-8FAA-F149-E11B166FF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C4B2-4D0E-244C-B5C3-94D493268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9869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A6854-FE10-6850-C19F-C21903E9A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CE7523D-2581-3B6A-7467-C184A2D05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028451-A643-522D-4017-5C1AB603D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A1CE1-05D6-BC4B-A81B-4F310F9B1673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D23293-D4CE-9E26-CBFE-A406D8714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60043BA-0E99-6342-B3BA-926F8056F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C4B2-4D0E-244C-B5C3-94D493268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7148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10E811-8B28-005D-AA92-FE5D61D1C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051AA44-C82A-6C05-B288-6899C1F6B8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8E4D750-B389-011A-234A-A59A0578F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A1CE1-05D6-BC4B-A81B-4F310F9B1673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A251C7A-3B86-E5EA-83B1-45D027776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B2BD36-1A5F-56F9-56AA-87E08A6C8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C4B2-4D0E-244C-B5C3-94D493268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5636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FD3597-F74F-FAC9-8B6D-ECDBAE33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570C37-9805-BEE9-4A72-146529BD9F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3527B1-DAA6-33FB-3822-F3D7BD48A2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291FB36-8060-0193-01F8-F7E89B5F8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A1CE1-05D6-BC4B-A81B-4F310F9B1673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A1C7B07-4C4B-34F3-43E6-82C14ACC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BA6029F-91D0-1E80-A7CE-8D73031F4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C4B2-4D0E-244C-B5C3-94D493268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7405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28FE28-49BA-A662-4A22-DDA89DD5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BC3583-54B5-A1A4-D7D4-9FC508E22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832A087-0BCF-C69B-4CF2-1C002BA07B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08A1E58-DCE4-9261-E075-8BBE9D6EEB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A6829C6-2F15-4A6A-AC9A-2DF795CF60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966DCE0-DAED-6E83-1178-FCF9F5E5C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A1CE1-05D6-BC4B-A81B-4F310F9B1673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C64ABC1-7DAF-6D04-BA24-BD307D9CA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F095288-174F-B963-A6D3-E8BC00242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C4B2-4D0E-244C-B5C3-94D493268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33109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A6ADD-B122-1C05-3EEB-0BF0A2FF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2DC821B-AF9F-47FD-816F-6C19E5C17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A1CE1-05D6-BC4B-A81B-4F310F9B1673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F5B3A83-5DF1-B368-FB50-A1A707A77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E026840-403B-5F8A-108B-09CD3A300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C4B2-4D0E-244C-B5C3-94D493268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66648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73E34A3-F29F-7058-E3F2-F3F6B28F4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A1CE1-05D6-BC4B-A81B-4F310F9B1673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7B84B3F-5DFC-734A-EEA9-43934AAC5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7B9AAB6-1D39-6A62-9D3D-6F8C1EE52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C4B2-4D0E-244C-B5C3-94D493268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3804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DC0B2B-D004-7CF4-226C-56B3CAED0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29BC13-3011-4F68-23B2-E085A8EB8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F4D6385-9630-3780-8B26-01BDF1117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A245CD6-9EA6-1721-6D36-255955E1E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A1CE1-05D6-BC4B-A81B-4F310F9B1673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4732102-462A-35F0-62F7-B27289A98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D73918B-4A5E-33B3-9B73-9563FA174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C4B2-4D0E-244C-B5C3-94D493268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87238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AB283E-E8A3-418D-778F-CB0BE55D3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A309F7A-068B-54AF-C6CC-5698E1C887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64B073F-1EA4-24BC-8BCE-3D08C6811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A0B26A9-1628-69B8-6E7B-EE7916332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A1CE1-05D6-BC4B-A81B-4F310F9B1673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0E5BE8C-330E-8BF2-3E1B-E5961D861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3D9CA4-D3EF-B985-1DFB-AFBFAA7BC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C4B2-4D0E-244C-B5C3-94D493268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72834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F8F86-747F-14BA-CAB2-D740ABF6D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00E20FA-9808-C32A-6694-0C48AA9062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BF8DD1-AA14-BC42-A31A-ABEE858C8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A1CE1-05D6-BC4B-A81B-4F310F9B1673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158508-DF8E-1142-EA0E-D3AD6C0D9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9EB72B6-58E8-A7F5-8258-4B11A66C6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C4B2-4D0E-244C-B5C3-94D493268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26537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A442D6A-9C59-3AD0-3B62-4B2D60B18A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027011C-04DB-317E-463E-24BDF67129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D1119BC-7744-316F-04F4-253129A1D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A1CE1-05D6-BC4B-A81B-4F310F9B1673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E371AEC-BBBD-D528-8C90-CEFE2D22D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8F2AE5-7BEF-4C5E-AA17-4DECC4E1F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C4B2-4D0E-244C-B5C3-94D493268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084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1AC2090-5F7C-2026-22AD-EAEA281EC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8EF28D-A9B5-EAEF-9190-ACC95CDAC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1ABEE3-A5CD-5496-671C-7430E1DE7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8323C-5B68-488D-B66E-9251DA23869A}" type="datetimeFigureOut">
              <a:rPr lang="de-AT" smtClean="0"/>
              <a:t>27.02.2024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B3D1547-39E6-7659-15ED-D83DC91D35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CBD189-3F01-87B8-36A9-A8B72DB842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66189-764B-4FEF-8295-9C9D1EF0D6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066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725368A-D114-9AAD-BA77-1E7AC67E5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D803EDC-FA39-C9E9-8A6E-398C44FD3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8B3A641-E221-48A9-3CD3-7342BE7E74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A1CE1-05D6-BC4B-A81B-4F310F9B1673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F56B31-AC44-A899-DDD7-BAF7BCA0D4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D0BD45-02BD-800D-3119-3F127BB86F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FC4B2-4D0E-244C-B5C3-94D493268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724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3">
            <a:extLst>
              <a:ext uri="{FF2B5EF4-FFF2-40B4-BE49-F238E27FC236}">
                <a16:creationId xmlns:a16="http://schemas.microsoft.com/office/drawing/2014/main" id="{AFF7602C-EB6D-81AD-591E-F3D77FC583B6}"/>
              </a:ext>
            </a:extLst>
          </p:cNvPr>
          <p:cNvSpPr/>
          <p:nvPr/>
        </p:nvSpPr>
        <p:spPr>
          <a:xfrm>
            <a:off x="-594946" y="0"/>
            <a:ext cx="13381892" cy="8008891"/>
          </a:xfrm>
          <a:prstGeom prst="rect">
            <a:avLst/>
          </a:prstGeom>
          <a:solidFill>
            <a:srgbClr val="ADBFAC"/>
          </a:solidFill>
          <a:ln w="12700">
            <a:noFill/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Oval 4">
            <a:extLst>
              <a:ext uri="{FF2B5EF4-FFF2-40B4-BE49-F238E27FC236}">
                <a16:creationId xmlns:a16="http://schemas.microsoft.com/office/drawing/2014/main" id="{59B1B9FC-5B77-C3DB-EAEA-634F505FE540}"/>
              </a:ext>
            </a:extLst>
          </p:cNvPr>
          <p:cNvSpPr/>
          <p:nvPr/>
        </p:nvSpPr>
        <p:spPr>
          <a:xfrm>
            <a:off x="-1354674" y="2043847"/>
            <a:ext cx="9514826" cy="952176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97" name="image3.png" descr="image3.png"/>
          <p:cNvPicPr>
            <a:picLocks noChangeAspect="1"/>
          </p:cNvPicPr>
          <p:nvPr/>
        </p:nvPicPr>
        <p:blipFill>
          <a:blip r:embed="rId3"/>
          <a:srcRect l="53" r="53"/>
          <a:stretch>
            <a:fillRect/>
          </a:stretch>
        </p:blipFill>
        <p:spPr>
          <a:xfrm>
            <a:off x="1779086" y="3184117"/>
            <a:ext cx="3247305" cy="303991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D2EDFFD9-03E2-FD29-E768-13B63B2BD415}"/>
              </a:ext>
            </a:extLst>
          </p:cNvPr>
          <p:cNvSpPr txBox="1">
            <a:spLocks/>
          </p:cNvSpPr>
          <p:nvPr/>
        </p:nvSpPr>
        <p:spPr>
          <a:xfrm>
            <a:off x="589085" y="471898"/>
            <a:ext cx="9144000" cy="88707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6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SALVIDA Salzburg</a:t>
            </a:r>
          </a:p>
          <a:p>
            <a:endParaRPr lang="de-AT" sz="6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fik 2">
            <a:extLst>
              <a:ext uri="{FF2B5EF4-FFF2-40B4-BE49-F238E27FC236}">
                <a16:creationId xmlns:a16="http://schemas.microsoft.com/office/drawing/2014/main" id="{142D34FB-7AB6-2190-09DF-E78AA554A9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04" b="16604"/>
          <a:stretch/>
        </p:blipFill>
        <p:spPr>
          <a:xfrm>
            <a:off x="6559878" y="964762"/>
            <a:ext cx="4968507" cy="4977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9" y="0"/>
                </a:moveTo>
                <a:cubicBezTo>
                  <a:pt x="4835" y="0"/>
                  <a:pt x="0" y="4836"/>
                  <a:pt x="0" y="10801"/>
                </a:cubicBezTo>
                <a:cubicBezTo>
                  <a:pt x="0" y="16766"/>
                  <a:pt x="4835" y="21600"/>
                  <a:pt x="10799" y="21600"/>
                </a:cubicBezTo>
                <a:cubicBezTo>
                  <a:pt x="16764" y="21600"/>
                  <a:pt x="21600" y="16766"/>
                  <a:pt x="21600" y="10801"/>
                </a:cubicBezTo>
                <a:cubicBezTo>
                  <a:pt x="21600" y="4836"/>
                  <a:pt x="16764" y="0"/>
                  <a:pt x="10799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75A68F12-AB64-0946-E31C-FD1A955C4545}"/>
              </a:ext>
            </a:extLst>
          </p:cNvPr>
          <p:cNvSpPr txBox="1">
            <a:spLocks/>
          </p:cNvSpPr>
          <p:nvPr/>
        </p:nvSpPr>
        <p:spPr>
          <a:xfrm>
            <a:off x="589085" y="1223989"/>
            <a:ext cx="6559878" cy="88707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Gesundheit.gemeinsam.gestalten</a:t>
            </a:r>
            <a:endParaRPr lang="de-DE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AT" sz="6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4A1A3B-EBD1-F704-EAC0-08A465153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"/>
            <a:ext cx="10515600" cy="1325563"/>
          </a:xfrm>
        </p:spPr>
        <p:txBody>
          <a:bodyPr>
            <a:normAutofit/>
          </a:bodyPr>
          <a:lstStyle/>
          <a:p>
            <a:r>
              <a:rPr lang="de-DE" sz="350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Agenda Pressekonferenz</a:t>
            </a:r>
            <a:endParaRPr lang="de-AT" sz="350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8CE418C-9453-7896-AEBA-99AAB4279E8E}"/>
              </a:ext>
            </a:extLst>
          </p:cNvPr>
          <p:cNvSpPr txBox="1"/>
          <p:nvPr/>
        </p:nvSpPr>
        <p:spPr>
          <a:xfrm>
            <a:off x="1311245" y="1528287"/>
            <a:ext cx="377139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AT" b="1" dirty="0">
                <a:solidFill>
                  <a:srgbClr val="4D4D4C"/>
                </a:solidFill>
              </a:rPr>
              <a:t>Vorstellung Sprecher</a:t>
            </a:r>
            <a:endParaRPr lang="de-DE" dirty="0">
              <a:solidFill>
                <a:srgbClr val="4D4D4C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01BA45D-F992-4683-3108-45FA4F566748}"/>
              </a:ext>
            </a:extLst>
          </p:cNvPr>
          <p:cNvSpPr txBox="1"/>
          <p:nvPr/>
        </p:nvSpPr>
        <p:spPr>
          <a:xfrm>
            <a:off x="2148289" y="2112095"/>
            <a:ext cx="6625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>
                <a:solidFill>
                  <a:srgbClr val="4D4D4C"/>
                </a:solidFill>
              </a:rPr>
              <a:t>Standort &amp; Gebäude, Vision Bauträger</a:t>
            </a:r>
            <a:endParaRPr lang="de-DE" dirty="0">
              <a:solidFill>
                <a:srgbClr val="4D4D4C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231C7B9-6FBD-28C7-B354-53C5ECDB64A6}"/>
              </a:ext>
            </a:extLst>
          </p:cNvPr>
          <p:cNvSpPr txBox="1"/>
          <p:nvPr/>
        </p:nvSpPr>
        <p:spPr>
          <a:xfrm>
            <a:off x="2880074" y="2710814"/>
            <a:ext cx="6954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>
                <a:solidFill>
                  <a:srgbClr val="4D4D4C"/>
                </a:solidFill>
              </a:rPr>
              <a:t>Aktuelle Situation Gesundheitsmarkt</a:t>
            </a:r>
            <a:endParaRPr lang="de-DE" dirty="0">
              <a:solidFill>
                <a:srgbClr val="4D4D4C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0B07B4A-2E71-94C9-3D15-98B98CD3DA4D}"/>
              </a:ext>
            </a:extLst>
          </p:cNvPr>
          <p:cNvSpPr txBox="1"/>
          <p:nvPr/>
        </p:nvSpPr>
        <p:spPr>
          <a:xfrm>
            <a:off x="3427830" y="3372778"/>
            <a:ext cx="6625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>
                <a:solidFill>
                  <a:srgbClr val="4D4D4C"/>
                </a:solidFill>
              </a:rPr>
              <a:t>Vision &amp; Konzept Salvida</a:t>
            </a:r>
            <a:endParaRPr lang="de-DE" dirty="0">
              <a:solidFill>
                <a:srgbClr val="4D4D4C"/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C2F3F36-5B3E-B5C3-72C1-05DBD6DB46B6}"/>
              </a:ext>
            </a:extLst>
          </p:cNvPr>
          <p:cNvSpPr txBox="1"/>
          <p:nvPr/>
        </p:nvSpPr>
        <p:spPr>
          <a:xfrm>
            <a:off x="3873443" y="4040301"/>
            <a:ext cx="6507307" cy="38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4D4D4C"/>
                </a:solidFill>
              </a:rPr>
              <a:t>Tageschirurgie – Extramurale Eingriffe</a:t>
            </a:r>
          </a:p>
        </p:txBody>
      </p:sp>
      <p:sp>
        <p:nvSpPr>
          <p:cNvPr id="11" name="Oval 11">
            <a:extLst>
              <a:ext uri="{FF2B5EF4-FFF2-40B4-BE49-F238E27FC236}">
                <a16:creationId xmlns:a16="http://schemas.microsoft.com/office/drawing/2014/main" id="{56C384CE-A4C0-E743-4410-61FCFB00C143}"/>
              </a:ext>
            </a:extLst>
          </p:cNvPr>
          <p:cNvSpPr/>
          <p:nvPr/>
        </p:nvSpPr>
        <p:spPr>
          <a:xfrm>
            <a:off x="-7599235" y="1114780"/>
            <a:ext cx="11991044" cy="12083033"/>
          </a:xfrm>
          <a:prstGeom prst="ellipse">
            <a:avLst/>
          </a:prstGeom>
          <a:noFill/>
          <a:ln w="38100">
            <a:solidFill>
              <a:srgbClr val="C6D7E2"/>
            </a:solidFill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F68081D-2651-78E2-9F08-70351B951C33}"/>
              </a:ext>
            </a:extLst>
          </p:cNvPr>
          <p:cNvSpPr/>
          <p:nvPr/>
        </p:nvSpPr>
        <p:spPr>
          <a:xfrm>
            <a:off x="903381" y="1580320"/>
            <a:ext cx="369333" cy="369333"/>
          </a:xfrm>
          <a:prstGeom prst="ellipse">
            <a:avLst/>
          </a:prstGeom>
          <a:solidFill>
            <a:srgbClr val="C6D7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AB92816-D5E5-2826-7FC3-C30A6FD362A5}"/>
              </a:ext>
            </a:extLst>
          </p:cNvPr>
          <p:cNvSpPr/>
          <p:nvPr/>
        </p:nvSpPr>
        <p:spPr>
          <a:xfrm>
            <a:off x="1778956" y="2112095"/>
            <a:ext cx="369333" cy="369333"/>
          </a:xfrm>
          <a:prstGeom prst="ellipse">
            <a:avLst/>
          </a:prstGeom>
          <a:solidFill>
            <a:srgbClr val="C6D7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691D7ED-9B31-4A93-2789-BF53FC7A1F68}"/>
              </a:ext>
            </a:extLst>
          </p:cNvPr>
          <p:cNvSpPr/>
          <p:nvPr/>
        </p:nvSpPr>
        <p:spPr>
          <a:xfrm>
            <a:off x="2477217" y="2715462"/>
            <a:ext cx="369333" cy="369333"/>
          </a:xfrm>
          <a:prstGeom prst="ellipse">
            <a:avLst/>
          </a:prstGeom>
          <a:solidFill>
            <a:srgbClr val="C6D7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6AC32DA-4EB8-F8A6-1B92-F78486EB2F99}"/>
              </a:ext>
            </a:extLst>
          </p:cNvPr>
          <p:cNvSpPr/>
          <p:nvPr/>
        </p:nvSpPr>
        <p:spPr>
          <a:xfrm>
            <a:off x="3022081" y="3375895"/>
            <a:ext cx="369333" cy="369333"/>
          </a:xfrm>
          <a:prstGeom prst="ellipse">
            <a:avLst/>
          </a:prstGeom>
          <a:solidFill>
            <a:srgbClr val="C6D7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72513A6-DE6D-328C-2C0E-EFC809266372}"/>
              </a:ext>
            </a:extLst>
          </p:cNvPr>
          <p:cNvSpPr/>
          <p:nvPr/>
        </p:nvSpPr>
        <p:spPr>
          <a:xfrm>
            <a:off x="3457401" y="4034316"/>
            <a:ext cx="369333" cy="369333"/>
          </a:xfrm>
          <a:prstGeom prst="ellipse">
            <a:avLst/>
          </a:prstGeom>
          <a:solidFill>
            <a:srgbClr val="C6D7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B5746B7-DCAE-EFAA-634D-515FDEF427D3}"/>
              </a:ext>
            </a:extLst>
          </p:cNvPr>
          <p:cNvSpPr/>
          <p:nvPr/>
        </p:nvSpPr>
        <p:spPr>
          <a:xfrm>
            <a:off x="3777505" y="4713384"/>
            <a:ext cx="369333" cy="369333"/>
          </a:xfrm>
          <a:prstGeom prst="ellipse">
            <a:avLst/>
          </a:prstGeom>
          <a:solidFill>
            <a:srgbClr val="C6D7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19017CC-70C2-8F0F-1889-049E0CB06DAC}"/>
              </a:ext>
            </a:extLst>
          </p:cNvPr>
          <p:cNvSpPr/>
          <p:nvPr/>
        </p:nvSpPr>
        <p:spPr>
          <a:xfrm>
            <a:off x="3965785" y="5305342"/>
            <a:ext cx="369333" cy="369333"/>
          </a:xfrm>
          <a:prstGeom prst="ellipse">
            <a:avLst/>
          </a:prstGeom>
          <a:solidFill>
            <a:srgbClr val="C6D7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F05F795-BE4D-199A-0683-626195AB9197}"/>
              </a:ext>
            </a:extLst>
          </p:cNvPr>
          <p:cNvSpPr/>
          <p:nvPr/>
        </p:nvSpPr>
        <p:spPr>
          <a:xfrm>
            <a:off x="4150451" y="5914565"/>
            <a:ext cx="369333" cy="369333"/>
          </a:xfrm>
          <a:prstGeom prst="ellipse">
            <a:avLst/>
          </a:prstGeom>
          <a:solidFill>
            <a:srgbClr val="C6D7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A5DBFCF-AF50-860A-2A64-71545E9F1FC3}"/>
              </a:ext>
            </a:extLst>
          </p:cNvPr>
          <p:cNvSpPr txBox="1"/>
          <p:nvPr/>
        </p:nvSpPr>
        <p:spPr>
          <a:xfrm>
            <a:off x="4146838" y="4713384"/>
            <a:ext cx="6507307" cy="38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4D4D4C"/>
                </a:solidFill>
              </a:rPr>
              <a:t>HBO – Hyperbares Sauerstoffzentrum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1CB3940-DFF6-D283-AD7F-14E83AA4DC30}"/>
              </a:ext>
            </a:extLst>
          </p:cNvPr>
          <p:cNvSpPr txBox="1"/>
          <p:nvPr/>
        </p:nvSpPr>
        <p:spPr>
          <a:xfrm>
            <a:off x="4391809" y="5299635"/>
            <a:ext cx="6507307" cy="38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4D4D4C"/>
                </a:solidFill>
              </a:rPr>
              <a:t>Q &amp; A 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AED269D-16F7-6D8F-B8D6-9A23E286E693}"/>
              </a:ext>
            </a:extLst>
          </p:cNvPr>
          <p:cNvSpPr txBox="1"/>
          <p:nvPr/>
        </p:nvSpPr>
        <p:spPr>
          <a:xfrm>
            <a:off x="4603621" y="5910694"/>
            <a:ext cx="6507307" cy="38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>
                <a:solidFill>
                  <a:srgbClr val="4D4D4C"/>
                </a:solidFill>
              </a:rPr>
              <a:t>Abschluss</a:t>
            </a:r>
          </a:p>
        </p:txBody>
      </p:sp>
    </p:spTree>
    <p:extLst>
      <p:ext uri="{BB962C8B-B14F-4D97-AF65-F5344CB8AC3E}">
        <p14:creationId xmlns:p14="http://schemas.microsoft.com/office/powerpoint/2010/main" val="3122969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feld 2"/>
          <p:cNvSpPr txBox="1"/>
          <p:nvPr/>
        </p:nvSpPr>
        <p:spPr>
          <a:xfrm>
            <a:off x="1239701" y="1354218"/>
            <a:ext cx="3063242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lvl1pPr>
          </a:lstStyle>
          <a:p>
            <a:r>
              <a:t>Ich warte nicht auf die Zukunft, sondern gestalte sie!</a:t>
            </a:r>
          </a:p>
        </p:txBody>
      </p:sp>
      <p:sp>
        <p:nvSpPr>
          <p:cNvPr id="102" name="Rechteck 5"/>
          <p:cNvSpPr txBox="1"/>
          <p:nvPr/>
        </p:nvSpPr>
        <p:spPr>
          <a:xfrm>
            <a:off x="1239702" y="830998"/>
            <a:ext cx="4132398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800">
                <a:solidFill>
                  <a:srgbClr val="FFFFFF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lvl1pPr>
          </a:lstStyle>
          <a:p>
            <a:r>
              <a:t>Dr. Dominik Bammer, M.A.</a:t>
            </a:r>
          </a:p>
        </p:txBody>
      </p:sp>
      <p:sp>
        <p:nvSpPr>
          <p:cNvPr id="100" name="Oval 6"/>
          <p:cNvSpPr/>
          <p:nvPr/>
        </p:nvSpPr>
        <p:spPr>
          <a:xfrm>
            <a:off x="-2235287" y="-2054577"/>
            <a:ext cx="11200448" cy="11286371"/>
          </a:xfrm>
          <a:prstGeom prst="ellipse">
            <a:avLst/>
          </a:prstGeom>
          <a:solidFill>
            <a:srgbClr val="ADBFA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C27164"/>
                </a:solidFill>
              </a:defRPr>
            </a:pPr>
            <a:endParaRPr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BB09AD5-F85F-AADB-EA14-518809964206}"/>
              </a:ext>
            </a:extLst>
          </p:cNvPr>
          <p:cNvSpPr txBox="1"/>
          <p:nvPr/>
        </p:nvSpPr>
        <p:spPr>
          <a:xfrm>
            <a:off x="506054" y="2470845"/>
            <a:ext cx="532447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chemeClr val="bg1"/>
                </a:solidFill>
              </a:rPr>
              <a:t>Dr. Dominik </a:t>
            </a:r>
            <a:r>
              <a:rPr lang="de-DE" sz="3600" b="1" dirty="0" err="1">
                <a:solidFill>
                  <a:schemeClr val="bg1"/>
                </a:solidFill>
              </a:rPr>
              <a:t>Bammer</a:t>
            </a:r>
            <a:r>
              <a:rPr lang="de-DE" sz="3600" b="1" dirty="0">
                <a:solidFill>
                  <a:schemeClr val="bg1"/>
                </a:solidFill>
              </a:rPr>
              <a:t>, M.A.</a:t>
            </a:r>
          </a:p>
          <a:p>
            <a:endParaRPr lang="de-DE" sz="2000" dirty="0">
              <a:solidFill>
                <a:schemeClr val="bg1"/>
              </a:solidFill>
            </a:endParaRPr>
          </a:p>
          <a:p>
            <a:r>
              <a:rPr lang="de-DE" sz="2800" dirty="0">
                <a:solidFill>
                  <a:schemeClr val="bg1"/>
                </a:solidFill>
              </a:rPr>
              <a:t>Arzt für Allgemeinmedizin</a:t>
            </a:r>
            <a:br>
              <a:rPr lang="de-DE" sz="2800" dirty="0">
                <a:solidFill>
                  <a:schemeClr val="bg1"/>
                </a:solidFill>
              </a:rPr>
            </a:br>
            <a:r>
              <a:rPr lang="de-DE" sz="2800" dirty="0">
                <a:solidFill>
                  <a:schemeClr val="bg1"/>
                </a:solidFill>
              </a:rPr>
              <a:t>&amp; </a:t>
            </a:r>
            <a:r>
              <a:rPr lang="de-DE" sz="2800" dirty="0" err="1">
                <a:solidFill>
                  <a:schemeClr val="bg1"/>
                </a:solidFill>
              </a:rPr>
              <a:t>Projektinitator</a:t>
            </a:r>
            <a:r>
              <a:rPr lang="de-DE" sz="2800" dirty="0">
                <a:solidFill>
                  <a:schemeClr val="bg1"/>
                </a:solidFill>
              </a:rPr>
              <a:t> </a:t>
            </a:r>
            <a:r>
              <a:rPr lang="de-DE" sz="2800" dirty="0" err="1">
                <a:solidFill>
                  <a:schemeClr val="bg1"/>
                </a:solidFill>
              </a:rPr>
              <a:t>Salvida</a:t>
            </a:r>
            <a:endParaRPr lang="de-DE" sz="2800" dirty="0">
              <a:solidFill>
                <a:schemeClr val="bg1"/>
              </a:solidFill>
            </a:endParaRPr>
          </a:p>
          <a:p>
            <a:endParaRPr lang="de-DE" sz="2000" dirty="0">
              <a:solidFill>
                <a:schemeClr val="bg1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EAA5F67-3F60-3782-86CF-A0B1A4814D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6" t="9289" r="24405"/>
          <a:stretch/>
        </p:blipFill>
        <p:spPr>
          <a:xfrm>
            <a:off x="6006815" y="955938"/>
            <a:ext cx="4945483" cy="494612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52413925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2C13A-D0BD-89A0-8302-2B2D51D7B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feld 2">
            <a:extLst>
              <a:ext uri="{FF2B5EF4-FFF2-40B4-BE49-F238E27FC236}">
                <a16:creationId xmlns:a16="http://schemas.microsoft.com/office/drawing/2014/main" id="{73F2AFB8-A6D6-9F4E-8CBF-50B470AD8FDF}"/>
              </a:ext>
            </a:extLst>
          </p:cNvPr>
          <p:cNvSpPr txBox="1"/>
          <p:nvPr/>
        </p:nvSpPr>
        <p:spPr>
          <a:xfrm>
            <a:off x="1239701" y="1354218"/>
            <a:ext cx="3063242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lvl1pPr>
          </a:lstStyle>
          <a:p>
            <a:r>
              <a:t>Ich warte nicht auf die Zukunft, sondern gestalte sie!</a:t>
            </a:r>
          </a:p>
        </p:txBody>
      </p:sp>
      <p:sp>
        <p:nvSpPr>
          <p:cNvPr id="102" name="Rechteck 5">
            <a:extLst>
              <a:ext uri="{FF2B5EF4-FFF2-40B4-BE49-F238E27FC236}">
                <a16:creationId xmlns:a16="http://schemas.microsoft.com/office/drawing/2014/main" id="{F84C585A-AA0D-2C43-F6FF-3EA31A7BDA12}"/>
              </a:ext>
            </a:extLst>
          </p:cNvPr>
          <p:cNvSpPr txBox="1"/>
          <p:nvPr/>
        </p:nvSpPr>
        <p:spPr>
          <a:xfrm>
            <a:off x="1239702" y="830998"/>
            <a:ext cx="4132398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800">
                <a:solidFill>
                  <a:srgbClr val="FFFFFF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lvl1pPr>
          </a:lstStyle>
          <a:p>
            <a:r>
              <a:t>Dr. Dominik Bammer, M.A.</a:t>
            </a:r>
          </a:p>
        </p:txBody>
      </p:sp>
      <p:sp>
        <p:nvSpPr>
          <p:cNvPr id="100" name="Oval 6">
            <a:extLst>
              <a:ext uri="{FF2B5EF4-FFF2-40B4-BE49-F238E27FC236}">
                <a16:creationId xmlns:a16="http://schemas.microsoft.com/office/drawing/2014/main" id="{1FE148CB-AB79-2C29-2E3A-9ECB5B24815C}"/>
              </a:ext>
            </a:extLst>
          </p:cNvPr>
          <p:cNvSpPr/>
          <p:nvPr/>
        </p:nvSpPr>
        <p:spPr>
          <a:xfrm>
            <a:off x="-2235287" y="-2054577"/>
            <a:ext cx="11200448" cy="11286371"/>
          </a:xfrm>
          <a:prstGeom prst="ellipse">
            <a:avLst/>
          </a:prstGeom>
          <a:solidFill>
            <a:srgbClr val="3B8BB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C27164"/>
                </a:solidFill>
              </a:defRPr>
            </a:pPr>
            <a:endParaRPr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30B972C-5D81-D7C6-ECFA-E73E170CA4D1}"/>
              </a:ext>
            </a:extLst>
          </p:cNvPr>
          <p:cNvSpPr txBox="1"/>
          <p:nvPr/>
        </p:nvSpPr>
        <p:spPr>
          <a:xfrm>
            <a:off x="506054" y="2470845"/>
            <a:ext cx="532447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chemeClr val="bg1"/>
                </a:solidFill>
              </a:rPr>
              <a:t>Dr. Christoph </a:t>
            </a:r>
            <a:r>
              <a:rPr lang="de-DE" sz="3600" b="1" dirty="0" err="1">
                <a:solidFill>
                  <a:schemeClr val="bg1"/>
                </a:solidFill>
              </a:rPr>
              <a:t>Schuschnig</a:t>
            </a:r>
            <a:endParaRPr lang="de-DE" sz="3600" b="1" dirty="0">
              <a:solidFill>
                <a:schemeClr val="bg1"/>
              </a:solidFill>
            </a:endParaRPr>
          </a:p>
          <a:p>
            <a:endParaRPr lang="de-DE" sz="2000" dirty="0">
              <a:solidFill>
                <a:schemeClr val="bg1"/>
              </a:solidFill>
            </a:endParaRPr>
          </a:p>
          <a:p>
            <a:r>
              <a:rPr lang="de-DE" sz="2800" dirty="0">
                <a:solidFill>
                  <a:schemeClr val="bg1"/>
                </a:solidFill>
              </a:rPr>
              <a:t>Facharzt für Anästhesie und Intensivmedizin</a:t>
            </a:r>
          </a:p>
          <a:p>
            <a:endParaRPr lang="de-DE" sz="2000" dirty="0">
              <a:solidFill>
                <a:schemeClr val="bg1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A98EBA8-A182-39F5-0DD1-D98C49BDDB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6" r="16666"/>
          <a:stretch/>
        </p:blipFill>
        <p:spPr>
          <a:xfrm>
            <a:off x="6006815" y="955938"/>
            <a:ext cx="4945483" cy="494612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53207810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737FE-C17D-0249-9DA3-C9B0BA081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feld 2">
            <a:extLst>
              <a:ext uri="{FF2B5EF4-FFF2-40B4-BE49-F238E27FC236}">
                <a16:creationId xmlns:a16="http://schemas.microsoft.com/office/drawing/2014/main" id="{0F341727-C2AC-68A3-AE61-37D200E0C0C8}"/>
              </a:ext>
            </a:extLst>
          </p:cNvPr>
          <p:cNvSpPr txBox="1"/>
          <p:nvPr/>
        </p:nvSpPr>
        <p:spPr>
          <a:xfrm>
            <a:off x="1239701" y="1354218"/>
            <a:ext cx="3063242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lvl1pPr>
          </a:lstStyle>
          <a:p>
            <a:r>
              <a:t>Ich warte nicht auf die Zukunft, sondern gestalte sie!</a:t>
            </a:r>
          </a:p>
        </p:txBody>
      </p:sp>
      <p:sp>
        <p:nvSpPr>
          <p:cNvPr id="102" name="Rechteck 5">
            <a:extLst>
              <a:ext uri="{FF2B5EF4-FFF2-40B4-BE49-F238E27FC236}">
                <a16:creationId xmlns:a16="http://schemas.microsoft.com/office/drawing/2014/main" id="{AC61B347-0C1B-22F3-4824-7C61D3CE6D9C}"/>
              </a:ext>
            </a:extLst>
          </p:cNvPr>
          <p:cNvSpPr txBox="1"/>
          <p:nvPr/>
        </p:nvSpPr>
        <p:spPr>
          <a:xfrm>
            <a:off x="1239702" y="830998"/>
            <a:ext cx="4132398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800">
                <a:solidFill>
                  <a:srgbClr val="FFFFFF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lvl1pPr>
          </a:lstStyle>
          <a:p>
            <a:r>
              <a:t>Dr. Dominik Bammer, M.A.</a:t>
            </a:r>
          </a:p>
        </p:txBody>
      </p:sp>
      <p:sp>
        <p:nvSpPr>
          <p:cNvPr id="100" name="Oval 6">
            <a:extLst>
              <a:ext uri="{FF2B5EF4-FFF2-40B4-BE49-F238E27FC236}">
                <a16:creationId xmlns:a16="http://schemas.microsoft.com/office/drawing/2014/main" id="{EBC38D9C-67A2-27DE-40CC-47ABDE123DF0}"/>
              </a:ext>
            </a:extLst>
          </p:cNvPr>
          <p:cNvSpPr/>
          <p:nvPr/>
        </p:nvSpPr>
        <p:spPr>
          <a:xfrm>
            <a:off x="-2235287" y="-2054577"/>
            <a:ext cx="11200448" cy="11286371"/>
          </a:xfrm>
          <a:prstGeom prst="ellipse">
            <a:avLst/>
          </a:prstGeom>
          <a:solidFill>
            <a:srgbClr val="C6D7E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C27164"/>
                </a:solidFill>
              </a:defRPr>
            </a:pPr>
            <a:endParaRPr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9DDBF6C-BF6A-2F98-1B56-EA86969029EF}"/>
              </a:ext>
            </a:extLst>
          </p:cNvPr>
          <p:cNvSpPr txBox="1"/>
          <p:nvPr/>
        </p:nvSpPr>
        <p:spPr>
          <a:xfrm>
            <a:off x="506054" y="2470845"/>
            <a:ext cx="532447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chemeClr val="bg1"/>
                </a:solidFill>
              </a:rPr>
              <a:t>Ulrich Köberl</a:t>
            </a:r>
          </a:p>
          <a:p>
            <a:endParaRPr lang="de-DE" sz="2000" dirty="0">
              <a:solidFill>
                <a:schemeClr val="bg1"/>
              </a:solidFill>
            </a:endParaRPr>
          </a:p>
          <a:p>
            <a:r>
              <a:rPr lang="de-DE" sz="2800" dirty="0">
                <a:solidFill>
                  <a:schemeClr val="bg1"/>
                </a:solidFill>
              </a:rPr>
              <a:t>Geschäftsführung </a:t>
            </a:r>
            <a:br>
              <a:rPr lang="de-DE" sz="2800" dirty="0">
                <a:solidFill>
                  <a:schemeClr val="bg1"/>
                </a:solidFill>
              </a:rPr>
            </a:br>
            <a:r>
              <a:rPr lang="de-DE" sz="2800" dirty="0">
                <a:solidFill>
                  <a:schemeClr val="bg1"/>
                </a:solidFill>
              </a:rPr>
              <a:t>Salvida Salzburg</a:t>
            </a:r>
          </a:p>
          <a:p>
            <a:endParaRPr lang="de-DE" sz="2000" dirty="0">
              <a:solidFill>
                <a:schemeClr val="bg1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2AE1C71-5393-12EF-E042-64FFBC799B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4" r="7208"/>
          <a:stretch/>
        </p:blipFill>
        <p:spPr>
          <a:xfrm>
            <a:off x="6006815" y="955938"/>
            <a:ext cx="4945483" cy="494612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5962068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C39FC-0FE8-0046-C024-F3A4BFCA6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feld 2">
            <a:extLst>
              <a:ext uri="{FF2B5EF4-FFF2-40B4-BE49-F238E27FC236}">
                <a16:creationId xmlns:a16="http://schemas.microsoft.com/office/drawing/2014/main" id="{A1E083FE-A0C1-EB7E-DAB9-2AB04FEB57A7}"/>
              </a:ext>
            </a:extLst>
          </p:cNvPr>
          <p:cNvSpPr txBox="1"/>
          <p:nvPr/>
        </p:nvSpPr>
        <p:spPr>
          <a:xfrm>
            <a:off x="1239701" y="1354218"/>
            <a:ext cx="3063242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lvl1pPr>
          </a:lstStyle>
          <a:p>
            <a:r>
              <a:t>Ich warte nicht auf die Zukunft, sondern gestalte sie!</a:t>
            </a:r>
          </a:p>
        </p:txBody>
      </p:sp>
      <p:sp>
        <p:nvSpPr>
          <p:cNvPr id="102" name="Rechteck 5">
            <a:extLst>
              <a:ext uri="{FF2B5EF4-FFF2-40B4-BE49-F238E27FC236}">
                <a16:creationId xmlns:a16="http://schemas.microsoft.com/office/drawing/2014/main" id="{9CF7906A-0052-5C9A-9EC8-0B3F3EEB7636}"/>
              </a:ext>
            </a:extLst>
          </p:cNvPr>
          <p:cNvSpPr txBox="1"/>
          <p:nvPr/>
        </p:nvSpPr>
        <p:spPr>
          <a:xfrm>
            <a:off x="1239702" y="830998"/>
            <a:ext cx="4132398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800">
                <a:solidFill>
                  <a:srgbClr val="FFFFFF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lvl1pPr>
          </a:lstStyle>
          <a:p>
            <a:r>
              <a:t>Dr. Dominik Bammer, M.A.</a:t>
            </a:r>
          </a:p>
        </p:txBody>
      </p:sp>
      <p:sp>
        <p:nvSpPr>
          <p:cNvPr id="100" name="Oval 6">
            <a:extLst>
              <a:ext uri="{FF2B5EF4-FFF2-40B4-BE49-F238E27FC236}">
                <a16:creationId xmlns:a16="http://schemas.microsoft.com/office/drawing/2014/main" id="{D2EB7383-C23D-B2B7-E728-390B1A16E970}"/>
              </a:ext>
            </a:extLst>
          </p:cNvPr>
          <p:cNvSpPr/>
          <p:nvPr/>
        </p:nvSpPr>
        <p:spPr>
          <a:xfrm>
            <a:off x="-2235287" y="-2054577"/>
            <a:ext cx="11200448" cy="11286371"/>
          </a:xfrm>
          <a:prstGeom prst="ellipse">
            <a:avLst/>
          </a:prstGeom>
          <a:solidFill>
            <a:srgbClr val="CFD7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C27164"/>
                </a:solidFill>
              </a:defRPr>
            </a:pPr>
            <a:endParaRPr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19C16CE-4EB9-D101-E5CB-96EDFE82C212}"/>
              </a:ext>
            </a:extLst>
          </p:cNvPr>
          <p:cNvSpPr txBox="1"/>
          <p:nvPr/>
        </p:nvSpPr>
        <p:spPr>
          <a:xfrm>
            <a:off x="506054" y="2470845"/>
            <a:ext cx="53244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600" b="1" i="0" dirty="0">
                <a:solidFill>
                  <a:schemeClr val="bg1"/>
                </a:solidFill>
                <a:effectLst/>
              </a:rPr>
              <a:t>Mag. Igor </a:t>
            </a:r>
            <a:r>
              <a:rPr lang="de-AT" sz="3600" b="1" i="0" dirty="0" err="1">
                <a:solidFill>
                  <a:schemeClr val="bg1"/>
                </a:solidFill>
                <a:effectLst/>
              </a:rPr>
              <a:t>Murkovic</a:t>
            </a:r>
            <a:endParaRPr lang="de-DE" sz="3600" b="1" dirty="0">
              <a:solidFill>
                <a:schemeClr val="bg1"/>
              </a:solidFill>
            </a:endParaRPr>
          </a:p>
          <a:p>
            <a:r>
              <a:rPr lang="de-DE" sz="2800" dirty="0">
                <a:solidFill>
                  <a:schemeClr val="bg1"/>
                </a:solidFill>
              </a:rPr>
              <a:t>Niederlassungsleiter </a:t>
            </a:r>
            <a:br>
              <a:rPr lang="de-DE" sz="2800" dirty="0">
                <a:solidFill>
                  <a:schemeClr val="bg1"/>
                </a:solidFill>
              </a:rPr>
            </a:br>
            <a:r>
              <a:rPr lang="de-DE" sz="2800" dirty="0" err="1">
                <a:solidFill>
                  <a:schemeClr val="bg1"/>
                </a:solidFill>
              </a:rPr>
              <a:t>Myslik</a:t>
            </a:r>
            <a:endParaRPr lang="de-DE" sz="2800" dirty="0">
              <a:solidFill>
                <a:schemeClr val="bg1"/>
              </a:solidFill>
            </a:endParaRPr>
          </a:p>
          <a:p>
            <a:endParaRPr lang="de-DE" sz="2000" dirty="0">
              <a:solidFill>
                <a:schemeClr val="bg1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3D26FED-B407-7DE4-F5CF-1D013FBCB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2" r="12452"/>
          <a:stretch/>
        </p:blipFill>
        <p:spPr>
          <a:xfrm>
            <a:off x="6006815" y="955938"/>
            <a:ext cx="4945483" cy="494612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3838721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A7F1D-DD4C-A67B-9F7C-371F783C3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02C5CDBC-3ACE-BF2A-A3D6-1B064CEB43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5" r="29647"/>
          <a:stretch/>
        </p:blipFill>
        <p:spPr>
          <a:xfrm>
            <a:off x="6279316" y="-503725"/>
            <a:ext cx="7862477" cy="7865449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38" name="Rechteck 1">
            <a:extLst>
              <a:ext uri="{FF2B5EF4-FFF2-40B4-BE49-F238E27FC236}">
                <a16:creationId xmlns:a16="http://schemas.microsoft.com/office/drawing/2014/main" id="{74F151CB-25FD-3C7C-625F-FB23E3C00E34}"/>
              </a:ext>
            </a:extLst>
          </p:cNvPr>
          <p:cNvSpPr txBox="1"/>
          <p:nvPr/>
        </p:nvSpPr>
        <p:spPr>
          <a:xfrm>
            <a:off x="789005" y="2631355"/>
            <a:ext cx="6261836" cy="4293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20" rIns="45719" bIns="45720" anchor="t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pPr algn="l"/>
            <a:r>
              <a:rPr lang="de-AT" sz="35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STANDORT</a:t>
            </a:r>
            <a:br>
              <a:rPr lang="de-AT" sz="35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de-DE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Salzburg Mitte, Maxglan</a:t>
            </a:r>
            <a:br>
              <a:rPr lang="de-DE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de-DE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Direkt am Knotenpunkt </a:t>
            </a:r>
            <a:r>
              <a:rPr lang="de-DE" sz="1800" spc="0" dirty="0" err="1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Klessheimer</a:t>
            </a:r>
            <a:r>
              <a:rPr lang="de-DE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Allee/</a:t>
            </a:r>
            <a:br>
              <a:rPr lang="de-DE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Münchner Bundesstraße</a:t>
            </a:r>
          </a:p>
          <a:p>
            <a:pPr algn="l" fontAlgn="base"/>
            <a:endParaRPr lang="de-DE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de-DE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Beste Sichtbarkeit &amp; Aussicht</a:t>
            </a:r>
          </a:p>
          <a:p>
            <a:pPr algn="l" fontAlgn="base"/>
            <a:endParaRPr lang="de-DE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1800" spc="0" dirty="0" err="1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Nähe</a:t>
            </a:r>
            <a:r>
              <a:rPr lang="en-US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spc="0" dirty="0" err="1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zu</a:t>
            </a:r>
            <a:r>
              <a:rPr lang="en-US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spc="0" dirty="0" err="1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Landeskrankenhaus</a:t>
            </a:r>
            <a:r>
              <a:rPr lang="en-US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(SALK) und </a:t>
            </a:r>
            <a:r>
              <a:rPr lang="en-US" sz="1800" spc="0" dirty="0" err="1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Uniklinikum</a:t>
            </a:r>
            <a:endParaRPr lang="en-US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en-US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</a:t>
            </a:r>
            <a:r>
              <a:rPr lang="en-US" sz="1800" spc="0" dirty="0" err="1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Parkplätze</a:t>
            </a:r>
            <a:r>
              <a:rPr lang="en-US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spc="0" dirty="0" err="1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sehr</a:t>
            </a:r>
            <a:r>
              <a:rPr lang="en-US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spc="0" dirty="0" err="1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gute</a:t>
            </a:r>
            <a:r>
              <a:rPr lang="en-US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spc="0" dirty="0" err="1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Anbindung</a:t>
            </a:r>
            <a:r>
              <a:rPr lang="en-US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ÖPNV </a:t>
            </a:r>
            <a:br>
              <a:rPr lang="en-US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Vereine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AT" sz="1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Vereine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AT" sz="1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Vereine</a:t>
            </a:r>
          </a:p>
        </p:txBody>
      </p:sp>
      <p:sp>
        <p:nvSpPr>
          <p:cNvPr id="2" name="Flussdiagramm: Verbinder 1">
            <a:extLst>
              <a:ext uri="{FF2B5EF4-FFF2-40B4-BE49-F238E27FC236}">
                <a16:creationId xmlns:a16="http://schemas.microsoft.com/office/drawing/2014/main" id="{89E27207-54CE-E0BF-2922-C192A10AC5A7}"/>
              </a:ext>
            </a:extLst>
          </p:cNvPr>
          <p:cNvSpPr/>
          <p:nvPr/>
        </p:nvSpPr>
        <p:spPr>
          <a:xfrm>
            <a:off x="5996581" y="621382"/>
            <a:ext cx="1722475" cy="1701209"/>
          </a:xfrm>
          <a:prstGeom prst="flowChartConnector">
            <a:avLst/>
          </a:prstGeom>
          <a:solidFill>
            <a:srgbClr val="CFD7C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CFD3EEF-3C2A-33F7-E65F-126AA5741686}"/>
              </a:ext>
            </a:extLst>
          </p:cNvPr>
          <p:cNvSpPr txBox="1"/>
          <p:nvPr/>
        </p:nvSpPr>
        <p:spPr>
          <a:xfrm>
            <a:off x="5937251" y="1248848"/>
            <a:ext cx="1841134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AT" sz="2300" b="1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SALZBURG</a:t>
            </a:r>
            <a:endParaRPr lang="de-DE" sz="2300" dirty="0"/>
          </a:p>
        </p:txBody>
      </p:sp>
      <p:pic>
        <p:nvPicPr>
          <p:cNvPr id="6" name="Grafik 5" descr="Ein Bild, das Entwurf, Karte, Text enthält.&#10;&#10;Automatisch generierte Beschreibung">
            <a:extLst>
              <a:ext uri="{FF2B5EF4-FFF2-40B4-BE49-F238E27FC236}">
                <a16:creationId xmlns:a16="http://schemas.microsoft.com/office/drawing/2014/main" id="{024AB84C-DEB8-3E62-DC63-8B82224D7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568" y="190338"/>
            <a:ext cx="2680625" cy="290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298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99FD688-9270-AF20-5CEB-BA941E0EF1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1" r="28641"/>
          <a:stretch/>
        </p:blipFill>
        <p:spPr>
          <a:xfrm>
            <a:off x="6279316" y="-503725"/>
            <a:ext cx="7862477" cy="7865449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38" name="Rechteck 1"/>
          <p:cNvSpPr txBox="1"/>
          <p:nvPr/>
        </p:nvSpPr>
        <p:spPr>
          <a:xfrm>
            <a:off x="789005" y="2631355"/>
            <a:ext cx="6261836" cy="3400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20" rIns="45719" bIns="45720" anchor="t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pPr algn="l"/>
            <a:r>
              <a:rPr lang="de-AT" sz="35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GEBÄUDE</a:t>
            </a:r>
            <a:br>
              <a:rPr lang="de-AT" sz="35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de-DE" sz="1800" spc="0" dirty="0">
                <a:solidFill>
                  <a:srgbClr val="4D4D4C"/>
                </a:solidFill>
                <a:latin typeface="Calibri"/>
                <a:cs typeface="Calibri"/>
              </a:rPr>
              <a:t>Fläche gesamt: 1.115 m2</a:t>
            </a:r>
            <a:br>
              <a:rPr lang="de-DE" sz="1800" spc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de-DE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Flagship Architektur</a:t>
            </a:r>
          </a:p>
          <a:p>
            <a:pPr algn="l" fontAlgn="base"/>
            <a:endParaRPr lang="de-DE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de-DE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Stockwerke: 5 </a:t>
            </a:r>
            <a:br>
              <a:rPr lang="de-AT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AT" sz="1800" spc="0" dirty="0">
              <a:solidFill>
                <a:srgbClr val="4D4D4C"/>
              </a:solidFill>
              <a:latin typeface="Calibri"/>
              <a:cs typeface="Calibr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800" spc="0" dirty="0">
                <a:solidFill>
                  <a:srgbClr val="4D4D4C"/>
                </a:solidFill>
                <a:latin typeface="Calibri"/>
                <a:cs typeface="Calibri"/>
              </a:rPr>
              <a:t>Nachhaltige, energieeffiziente Bauweise </a:t>
            </a:r>
            <a:br>
              <a:rPr lang="de-AT" sz="1800" spc="0" dirty="0">
                <a:solidFill>
                  <a:srgbClr val="4D4D4C"/>
                </a:solidFill>
                <a:latin typeface="Calibri"/>
                <a:cs typeface="Calibri"/>
              </a:rPr>
            </a:br>
            <a:r>
              <a:rPr lang="de-AT" sz="1800" spc="0" dirty="0">
                <a:solidFill>
                  <a:srgbClr val="4D4D4C"/>
                </a:solidFill>
                <a:latin typeface="Calibri"/>
                <a:cs typeface="Calibri"/>
              </a:rPr>
              <a:t>(</a:t>
            </a:r>
            <a:r>
              <a:rPr lang="de-DE" sz="1800" spc="0" dirty="0">
                <a:solidFill>
                  <a:srgbClr val="4D4D4C"/>
                </a:solidFill>
                <a:latin typeface="Calibri"/>
                <a:cs typeface="Calibri"/>
              </a:rPr>
              <a:t>Fernwärme-Heizung und Photovoltaikanlage)</a:t>
            </a:r>
            <a:endParaRPr lang="de-AT" sz="1800" spc="0" dirty="0">
              <a:solidFill>
                <a:srgbClr val="4D4D4C"/>
              </a:solidFill>
              <a:latin typeface="Calibri"/>
              <a:cs typeface="Calibri"/>
            </a:endParaRPr>
          </a:p>
        </p:txBody>
      </p:sp>
      <p:sp>
        <p:nvSpPr>
          <p:cNvPr id="2" name="Flussdiagramm: Verbinder 1">
            <a:extLst>
              <a:ext uri="{FF2B5EF4-FFF2-40B4-BE49-F238E27FC236}">
                <a16:creationId xmlns:a16="http://schemas.microsoft.com/office/drawing/2014/main" id="{036EE708-4FAF-B6F7-F09A-F865A09E956B}"/>
              </a:ext>
            </a:extLst>
          </p:cNvPr>
          <p:cNvSpPr/>
          <p:nvPr/>
        </p:nvSpPr>
        <p:spPr>
          <a:xfrm>
            <a:off x="5996581" y="621382"/>
            <a:ext cx="1722475" cy="1701209"/>
          </a:xfrm>
          <a:prstGeom prst="flowChartConnector">
            <a:avLst/>
          </a:prstGeom>
          <a:solidFill>
            <a:srgbClr val="CFD7C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B93C861-734A-ACD9-9252-28D3BA39CE70}"/>
              </a:ext>
            </a:extLst>
          </p:cNvPr>
          <p:cNvSpPr txBox="1"/>
          <p:nvPr/>
        </p:nvSpPr>
        <p:spPr>
          <a:xfrm>
            <a:off x="5927203" y="949376"/>
            <a:ext cx="1841134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AT" sz="2300" b="1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MYSLIK</a:t>
            </a:r>
            <a:br>
              <a:rPr lang="de-AT" sz="2300" b="1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2300" b="1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 CENTER</a:t>
            </a:r>
            <a:br>
              <a:rPr lang="de-AT" sz="2300" b="1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2300" b="1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SKY</a:t>
            </a: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3705269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BF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hteck 5"/>
          <p:cNvSpPr/>
          <p:nvPr/>
        </p:nvSpPr>
        <p:spPr>
          <a:xfrm>
            <a:off x="-519580" y="-500412"/>
            <a:ext cx="12711580" cy="7647646"/>
          </a:xfrm>
          <a:prstGeom prst="rect">
            <a:avLst/>
          </a:prstGeom>
          <a:solidFill>
            <a:srgbClr val="B7BEB2"/>
          </a:solidFill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7" name="Oval 4"/>
          <p:cNvSpPr/>
          <p:nvPr/>
        </p:nvSpPr>
        <p:spPr>
          <a:xfrm>
            <a:off x="1173203" y="-1531562"/>
            <a:ext cx="9845594" cy="992112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de-AT" sz="4400" b="1" dirty="0">
                <a:solidFill>
                  <a:srgbClr val="ADBFAC"/>
                </a:solidFill>
                <a:latin typeface="Apercu Pro" panose="020B0503050601040103"/>
              </a:rPr>
              <a:t>GEMEINSAME</a:t>
            </a:r>
            <a:br>
              <a:rPr lang="de-AT" sz="4400" b="1" dirty="0">
                <a:solidFill>
                  <a:srgbClr val="ADBFAC"/>
                </a:solidFill>
                <a:latin typeface="Apercu Pro" panose="020B0503050601040103"/>
              </a:rPr>
            </a:br>
            <a:r>
              <a:rPr lang="de-AT" sz="4400" b="1" dirty="0">
                <a:solidFill>
                  <a:srgbClr val="ADBFAC"/>
                </a:solidFill>
                <a:latin typeface="Apercu Pro" panose="020B0503050601040103"/>
              </a:rPr>
              <a:t>VISION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endParaRPr lang="de-AT" sz="4400" dirty="0">
              <a:solidFill>
                <a:srgbClr val="ADBFAC"/>
              </a:solidFill>
              <a:latin typeface="Apercu Pro" panose="020B0503050601040103"/>
            </a:endParaRPr>
          </a:p>
          <a:p>
            <a:pPr algn="ctr">
              <a:defRPr>
                <a:solidFill>
                  <a:srgbClr val="FFFFFF"/>
                </a:solidFill>
              </a:defRPr>
            </a:pPr>
            <a:endParaRPr lang="de-AT" sz="4400" dirty="0">
              <a:solidFill>
                <a:srgbClr val="ADBFAC"/>
              </a:solidFill>
              <a:latin typeface="Apercu Pro" panose="020B0503050601040103"/>
            </a:endParaRPr>
          </a:p>
          <a:p>
            <a:pPr algn="ctr">
              <a:defRPr>
                <a:solidFill>
                  <a:srgbClr val="FFFFFF"/>
                </a:solidFill>
              </a:defRPr>
            </a:pPr>
            <a:endParaRPr lang="de-AT" sz="4400" dirty="0">
              <a:solidFill>
                <a:srgbClr val="ADBFAC"/>
              </a:solidFill>
              <a:latin typeface="Apercu Pro" panose="020B0503050601040103"/>
            </a:endParaRPr>
          </a:p>
          <a:p>
            <a:pPr algn="ctr">
              <a:defRPr>
                <a:solidFill>
                  <a:srgbClr val="FFFFFF"/>
                </a:solidFill>
              </a:defRPr>
            </a:pPr>
            <a:endParaRPr lang="de-AT" sz="4400" dirty="0">
              <a:solidFill>
                <a:srgbClr val="ADBFAC"/>
              </a:solidFill>
              <a:latin typeface="Apercu Pro" panose="020B0503050601040103"/>
            </a:endParaRPr>
          </a:p>
        </p:txBody>
      </p:sp>
      <p:pic>
        <p:nvPicPr>
          <p:cNvPr id="3" name="Grafik 2" descr="Ein Bild, das Kreis, Text, Schrift, Logo enthält.&#10;&#10;Automatisch generierte Beschreibung">
            <a:extLst>
              <a:ext uri="{FF2B5EF4-FFF2-40B4-BE49-F238E27FC236}">
                <a16:creationId xmlns:a16="http://schemas.microsoft.com/office/drawing/2014/main" id="{A9A0BB27-EA31-A433-D852-6464D022B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258" y="3225225"/>
            <a:ext cx="3238879" cy="3028782"/>
          </a:xfrm>
          <a:prstGeom prst="rect">
            <a:avLst/>
          </a:prstGeom>
        </p:spPr>
      </p:pic>
      <p:pic>
        <p:nvPicPr>
          <p:cNvPr id="5" name="Grafik 4" descr="Ein Bild, das Grafiken enthält.&#10;&#10;Automatisch generierte Beschreibung">
            <a:extLst>
              <a:ext uri="{FF2B5EF4-FFF2-40B4-BE49-F238E27FC236}">
                <a16:creationId xmlns:a16="http://schemas.microsoft.com/office/drawing/2014/main" id="{279C562D-4B2F-2214-6F40-62C2800FB4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691" y="3429000"/>
            <a:ext cx="2779519" cy="222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238476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7C360D60-942A-9046-1422-0E5424552E2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7BEB2">
              <a:alpha val="7072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EEF079F-9FEA-BE34-373E-4D528EDFE22D}"/>
              </a:ext>
            </a:extLst>
          </p:cNvPr>
          <p:cNvSpPr/>
          <p:nvPr/>
        </p:nvSpPr>
        <p:spPr>
          <a:xfrm>
            <a:off x="4271086" y="-1614272"/>
            <a:ext cx="13182600" cy="13182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50582D2-98AA-7FB9-588F-04F3920D0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5" b="13005"/>
          <a:stretch/>
        </p:blipFill>
        <p:spPr>
          <a:xfrm>
            <a:off x="0" y="0"/>
            <a:ext cx="7188200" cy="299167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E882FBE-E8C1-A193-BAB2-727B185F5E1D}"/>
              </a:ext>
            </a:extLst>
          </p:cNvPr>
          <p:cNvSpPr/>
          <p:nvPr/>
        </p:nvSpPr>
        <p:spPr>
          <a:xfrm>
            <a:off x="6708985" y="1767703"/>
            <a:ext cx="950976" cy="950976"/>
          </a:xfrm>
          <a:prstGeom prst="ellipse">
            <a:avLst/>
          </a:prstGeom>
          <a:solidFill>
            <a:srgbClr val="E291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2EFD5F0-15CF-8FA3-0D09-41625D7E95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650" b="78551"/>
          <a:stretch/>
        </p:blipFill>
        <p:spPr>
          <a:xfrm>
            <a:off x="6877860" y="1948581"/>
            <a:ext cx="613226" cy="835459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856C5BA5-B5E1-E98A-729E-528B81B7DDF0}"/>
              </a:ext>
            </a:extLst>
          </p:cNvPr>
          <p:cNvSpPr txBox="1"/>
          <p:nvPr/>
        </p:nvSpPr>
        <p:spPr>
          <a:xfrm>
            <a:off x="7826632" y="736592"/>
            <a:ext cx="40551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SALVIDA Salzburg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Zentrum für Gesundheit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Guggenmoosstraße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 1, 5020 Salzburg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3E684AC-D382-0D8F-B243-ACD293BAC3E2}"/>
              </a:ext>
            </a:extLst>
          </p:cNvPr>
          <p:cNvSpPr txBox="1"/>
          <p:nvPr/>
        </p:nvSpPr>
        <p:spPr>
          <a:xfrm>
            <a:off x="393738" y="4096460"/>
            <a:ext cx="40551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Ganzheitliche Gesundheit</a:t>
            </a:r>
            <a:b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</a:br>
            <a: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auf 4 Ebenen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363A274-29A0-AF69-BAC7-36FE2FCA409F}"/>
              </a:ext>
            </a:extLst>
          </p:cNvPr>
          <p:cNvSpPr/>
          <p:nvPr/>
        </p:nvSpPr>
        <p:spPr>
          <a:xfrm>
            <a:off x="5213042" y="3387195"/>
            <a:ext cx="593722" cy="593722"/>
          </a:xfrm>
          <a:prstGeom prst="ellipse">
            <a:avLst/>
          </a:prstGeom>
          <a:solidFill>
            <a:srgbClr val="B7BE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7884F1B-6B85-645F-921A-1810178529AD}"/>
              </a:ext>
            </a:extLst>
          </p:cNvPr>
          <p:cNvSpPr/>
          <p:nvPr/>
        </p:nvSpPr>
        <p:spPr>
          <a:xfrm>
            <a:off x="5215719" y="4169189"/>
            <a:ext cx="593722" cy="593722"/>
          </a:xfrm>
          <a:prstGeom prst="ellipse">
            <a:avLst/>
          </a:prstGeom>
          <a:solidFill>
            <a:srgbClr val="445A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A835B9A-2F4C-F563-6ECC-FFBFDF32F4FF}"/>
              </a:ext>
            </a:extLst>
          </p:cNvPr>
          <p:cNvSpPr/>
          <p:nvPr/>
        </p:nvSpPr>
        <p:spPr>
          <a:xfrm>
            <a:off x="5229149" y="4950579"/>
            <a:ext cx="593722" cy="593722"/>
          </a:xfrm>
          <a:prstGeom prst="ellipse">
            <a:avLst/>
          </a:prstGeom>
          <a:solidFill>
            <a:srgbClr val="F3D0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7D4B8B8-3881-D623-C1D9-FA2CFA0852C4}"/>
              </a:ext>
            </a:extLst>
          </p:cNvPr>
          <p:cNvSpPr/>
          <p:nvPr/>
        </p:nvSpPr>
        <p:spPr>
          <a:xfrm>
            <a:off x="8682440" y="4952217"/>
            <a:ext cx="593722" cy="593722"/>
          </a:xfrm>
          <a:prstGeom prst="ellipse">
            <a:avLst/>
          </a:prstGeom>
          <a:solidFill>
            <a:srgbClr val="C6D7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D5382AF-FE15-4E1F-9150-D7136AC9B912}"/>
              </a:ext>
            </a:extLst>
          </p:cNvPr>
          <p:cNvSpPr/>
          <p:nvPr/>
        </p:nvSpPr>
        <p:spPr>
          <a:xfrm>
            <a:off x="8707442" y="5739628"/>
            <a:ext cx="593722" cy="593722"/>
          </a:xfrm>
          <a:prstGeom prst="ellipse">
            <a:avLst/>
          </a:prstGeom>
          <a:solidFill>
            <a:srgbClr val="D6CE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6734368-3EDC-63AE-1320-A9B7DA070D8F}"/>
              </a:ext>
            </a:extLst>
          </p:cNvPr>
          <p:cNvSpPr/>
          <p:nvPr/>
        </p:nvSpPr>
        <p:spPr>
          <a:xfrm>
            <a:off x="8707442" y="4168447"/>
            <a:ext cx="593722" cy="593722"/>
          </a:xfrm>
          <a:prstGeom prst="ellipse">
            <a:avLst/>
          </a:prstGeom>
          <a:solidFill>
            <a:srgbClr val="E291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94B8565-B0F0-401B-3EB1-9F8DBE0197FC}"/>
              </a:ext>
            </a:extLst>
          </p:cNvPr>
          <p:cNvSpPr txBox="1"/>
          <p:nvPr/>
        </p:nvSpPr>
        <p:spPr>
          <a:xfrm>
            <a:off x="5509903" y="3419212"/>
            <a:ext cx="220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Allgemeinmedizin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C7117116-7C65-F7B5-D143-3819C8EB08D4}"/>
              </a:ext>
            </a:extLst>
          </p:cNvPr>
          <p:cNvSpPr txBox="1"/>
          <p:nvPr/>
        </p:nvSpPr>
        <p:spPr>
          <a:xfrm>
            <a:off x="5489807" y="4170404"/>
            <a:ext cx="169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Fa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chmedizin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6008B86A-0C5B-CE9F-B6EA-3845FABDE99A}"/>
              </a:ext>
            </a:extLst>
          </p:cNvPr>
          <p:cNvSpPr txBox="1"/>
          <p:nvPr/>
        </p:nvSpPr>
        <p:spPr>
          <a:xfrm>
            <a:off x="5457572" y="4965360"/>
            <a:ext cx="220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olidFill>
                  <a:srgbClr val="4D4D4C"/>
                </a:solidFill>
                <a:latin typeface="Apercu Pro" panose="020B0503050601040103" pitchFamily="34" charset="0"/>
              </a:rPr>
              <a:t>Zahnmedizin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BE3AB331-D621-ACFA-D209-3EA7F57B0C01}"/>
              </a:ext>
            </a:extLst>
          </p:cNvPr>
          <p:cNvSpPr txBox="1"/>
          <p:nvPr/>
        </p:nvSpPr>
        <p:spPr>
          <a:xfrm>
            <a:off x="8961686" y="4973623"/>
            <a:ext cx="220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Therapie Körper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AEC6B4A-0FE6-93AC-C54A-59938BEE824D}"/>
              </a:ext>
            </a:extLst>
          </p:cNvPr>
          <p:cNvSpPr txBox="1"/>
          <p:nvPr/>
        </p:nvSpPr>
        <p:spPr>
          <a:xfrm>
            <a:off x="8948707" y="5769075"/>
            <a:ext cx="220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Therapie Geist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CC7D553A-AE46-82A5-97BD-B79C3944D22F}"/>
              </a:ext>
            </a:extLst>
          </p:cNvPr>
          <p:cNvSpPr txBox="1"/>
          <p:nvPr/>
        </p:nvSpPr>
        <p:spPr>
          <a:xfrm>
            <a:off x="9002178" y="4205458"/>
            <a:ext cx="302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Gesundheitsgastronomie</a:t>
            </a:r>
          </a:p>
        </p:txBody>
      </p:sp>
      <p:sp>
        <p:nvSpPr>
          <p:cNvPr id="24" name="Oval 15">
            <a:extLst>
              <a:ext uri="{FF2B5EF4-FFF2-40B4-BE49-F238E27FC236}">
                <a16:creationId xmlns:a16="http://schemas.microsoft.com/office/drawing/2014/main" id="{395F17F4-3ED5-001E-9DBD-6ED625FF5460}"/>
              </a:ext>
            </a:extLst>
          </p:cNvPr>
          <p:cNvSpPr/>
          <p:nvPr/>
        </p:nvSpPr>
        <p:spPr>
          <a:xfrm>
            <a:off x="8722665" y="2594617"/>
            <a:ext cx="593722" cy="593722"/>
          </a:xfrm>
          <a:prstGeom prst="ellipse">
            <a:avLst/>
          </a:prstGeom>
          <a:solidFill>
            <a:srgbClr val="FFEA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95D5C670-1958-DB34-93D0-58B5A0448588}"/>
              </a:ext>
            </a:extLst>
          </p:cNvPr>
          <p:cNvSpPr txBox="1"/>
          <p:nvPr/>
        </p:nvSpPr>
        <p:spPr>
          <a:xfrm>
            <a:off x="9017401" y="2644328"/>
            <a:ext cx="3172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>
                <a:solidFill>
                  <a:srgbClr val="4D4D4C"/>
                </a:solidFill>
                <a:latin typeface="Apercu Pro" panose="020B0503050601040103" pitchFamily="34" charset="0"/>
              </a:rPr>
              <a:t>Lipoclinic</a:t>
            </a:r>
            <a:r>
              <a:rPr lang="de-DE" dirty="0">
                <a:solidFill>
                  <a:srgbClr val="4D4D4C"/>
                </a:solidFill>
                <a:latin typeface="Apercu Pro" panose="020B0503050601040103" pitchFamily="34" charset="0"/>
              </a:rPr>
              <a:t> Dr. Heck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</p:txBody>
      </p:sp>
      <p:sp>
        <p:nvSpPr>
          <p:cNvPr id="4" name="Oval 12">
            <a:extLst>
              <a:ext uri="{FF2B5EF4-FFF2-40B4-BE49-F238E27FC236}">
                <a16:creationId xmlns:a16="http://schemas.microsoft.com/office/drawing/2014/main" id="{8F73B1B2-A889-9342-3370-0E1AE2EDB843}"/>
              </a:ext>
            </a:extLst>
          </p:cNvPr>
          <p:cNvSpPr/>
          <p:nvPr/>
        </p:nvSpPr>
        <p:spPr>
          <a:xfrm>
            <a:off x="5213042" y="5731969"/>
            <a:ext cx="593722" cy="593722"/>
          </a:xfrm>
          <a:prstGeom prst="ellipse">
            <a:avLst/>
          </a:prstGeom>
          <a:solidFill>
            <a:srgbClr val="3B8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2C7736D-DA98-6092-7B71-94568FB1E0D1}"/>
              </a:ext>
            </a:extLst>
          </p:cNvPr>
          <p:cNvSpPr txBox="1"/>
          <p:nvPr/>
        </p:nvSpPr>
        <p:spPr>
          <a:xfrm>
            <a:off x="5441465" y="5746750"/>
            <a:ext cx="220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Tageschirurgie</a:t>
            </a:r>
          </a:p>
        </p:txBody>
      </p:sp>
      <p:sp>
        <p:nvSpPr>
          <p:cNvPr id="26" name="Oval 15">
            <a:extLst>
              <a:ext uri="{FF2B5EF4-FFF2-40B4-BE49-F238E27FC236}">
                <a16:creationId xmlns:a16="http://schemas.microsoft.com/office/drawing/2014/main" id="{D09D56F2-A420-EB96-5E59-A3401A1526FE}"/>
              </a:ext>
            </a:extLst>
          </p:cNvPr>
          <p:cNvSpPr/>
          <p:nvPr/>
        </p:nvSpPr>
        <p:spPr>
          <a:xfrm>
            <a:off x="8724790" y="3361665"/>
            <a:ext cx="593722" cy="593722"/>
          </a:xfrm>
          <a:prstGeom prst="ellipse">
            <a:avLst/>
          </a:prstGeom>
          <a:solidFill>
            <a:srgbClr val="445A59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A7BF02FD-9A12-26B2-1AF5-5FEECDC318E1}"/>
              </a:ext>
            </a:extLst>
          </p:cNvPr>
          <p:cNvSpPr txBox="1"/>
          <p:nvPr/>
        </p:nvSpPr>
        <p:spPr>
          <a:xfrm>
            <a:off x="8969286" y="3411376"/>
            <a:ext cx="3172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olidFill>
                  <a:schemeClr val="bg1"/>
                </a:solidFill>
                <a:latin typeface="Apercu Pro" panose="020B0503050601040103" pitchFamily="34" charset="0"/>
              </a:rPr>
              <a:t>Hy</a:t>
            </a:r>
            <a:r>
              <a:rPr lang="de-DE" dirty="0">
                <a:solidFill>
                  <a:srgbClr val="4D4D4C"/>
                </a:solidFill>
                <a:latin typeface="Apercu Pro" panose="020B0503050601040103" pitchFamily="34" charset="0"/>
              </a:rPr>
              <a:t>perb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ares Sauerstoffzentrum</a:t>
            </a:r>
          </a:p>
        </p:txBody>
      </p:sp>
    </p:spTree>
    <p:extLst>
      <p:ext uri="{BB962C8B-B14F-4D97-AF65-F5344CB8AC3E}">
        <p14:creationId xmlns:p14="http://schemas.microsoft.com/office/powerpoint/2010/main" val="1176234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8F4A2-12EB-CBD6-3F5D-37DE696F2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hteck 5">
            <a:extLst>
              <a:ext uri="{FF2B5EF4-FFF2-40B4-BE49-F238E27FC236}">
                <a16:creationId xmlns:a16="http://schemas.microsoft.com/office/drawing/2014/main" id="{4F20FE6F-E194-FD57-43B4-19061472AFFE}"/>
              </a:ext>
            </a:extLst>
          </p:cNvPr>
          <p:cNvSpPr/>
          <p:nvPr/>
        </p:nvSpPr>
        <p:spPr>
          <a:xfrm>
            <a:off x="-519580" y="-500412"/>
            <a:ext cx="12711580" cy="7647646"/>
          </a:xfrm>
          <a:prstGeom prst="rect">
            <a:avLst/>
          </a:prstGeom>
          <a:solidFill>
            <a:srgbClr val="CBD5D8"/>
          </a:solidFill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7" name="Oval 4">
            <a:extLst>
              <a:ext uri="{FF2B5EF4-FFF2-40B4-BE49-F238E27FC236}">
                <a16:creationId xmlns:a16="http://schemas.microsoft.com/office/drawing/2014/main" id="{A0994D72-8664-420C-358A-E70864BFB3F9}"/>
              </a:ext>
            </a:extLst>
          </p:cNvPr>
          <p:cNvSpPr/>
          <p:nvPr/>
        </p:nvSpPr>
        <p:spPr>
          <a:xfrm>
            <a:off x="1173203" y="-1531562"/>
            <a:ext cx="9845594" cy="992112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8" name="Rechteck 1">
            <a:extLst>
              <a:ext uri="{FF2B5EF4-FFF2-40B4-BE49-F238E27FC236}">
                <a16:creationId xmlns:a16="http://schemas.microsoft.com/office/drawing/2014/main" id="{834B7626-B161-F5A5-6042-3E90A5129D89}"/>
              </a:ext>
            </a:extLst>
          </p:cNvPr>
          <p:cNvSpPr txBox="1"/>
          <p:nvPr/>
        </p:nvSpPr>
        <p:spPr>
          <a:xfrm>
            <a:off x="2447287" y="2275972"/>
            <a:ext cx="7297425" cy="27392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tIns="45720" rIns="45719" bIns="45720" anchor="t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r>
              <a:rPr lang="de-AT" sz="4400" dirty="0">
                <a:solidFill>
                  <a:srgbClr val="3B8BB0"/>
                </a:solidFill>
              </a:rPr>
              <a:t>AKTUELLE</a:t>
            </a:r>
            <a:br>
              <a:rPr lang="de-AT" sz="4400" dirty="0">
                <a:solidFill>
                  <a:srgbClr val="3B8BB0"/>
                </a:solidFill>
              </a:rPr>
            </a:br>
            <a:r>
              <a:rPr lang="de-AT" sz="4400" dirty="0">
                <a:solidFill>
                  <a:srgbClr val="3B8BB0"/>
                </a:solidFill>
              </a:rPr>
              <a:t>SITUATION</a:t>
            </a:r>
            <a:br>
              <a:rPr lang="de-AT" sz="4400" dirty="0">
                <a:solidFill>
                  <a:srgbClr val="3B8BB0"/>
                </a:solidFill>
              </a:rPr>
            </a:br>
            <a:r>
              <a:rPr lang="de-AT" sz="4400" b="1" dirty="0">
                <a:solidFill>
                  <a:srgbClr val="3B8BB0"/>
                </a:solidFill>
              </a:rPr>
              <a:t>GESUNDHEITSMARKT</a:t>
            </a:r>
          </a:p>
          <a:p>
            <a:endParaRPr lang="de-AT" dirty="0">
              <a:solidFill>
                <a:srgbClr val="CBD5D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68044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hteck 23"/>
          <p:cNvSpPr/>
          <p:nvPr/>
        </p:nvSpPr>
        <p:spPr>
          <a:xfrm>
            <a:off x="1230779" y="4076194"/>
            <a:ext cx="8214102" cy="18472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7EEC76B-1CD5-7EF7-163C-30EB37CF4DBA}"/>
              </a:ext>
            </a:extLst>
          </p:cNvPr>
          <p:cNvSpPr/>
          <p:nvPr/>
        </p:nvSpPr>
        <p:spPr>
          <a:xfrm>
            <a:off x="3324880" y="2935661"/>
            <a:ext cx="12240000" cy="12240000"/>
          </a:xfrm>
          <a:prstGeom prst="ellipse">
            <a:avLst/>
          </a:prstGeom>
          <a:solidFill>
            <a:srgbClr val="E29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9" name="Gruppieren 19"/>
          <p:cNvGrpSpPr/>
          <p:nvPr/>
        </p:nvGrpSpPr>
        <p:grpSpPr>
          <a:xfrm>
            <a:off x="270360" y="2154235"/>
            <a:ext cx="5551641" cy="2477548"/>
            <a:chOff x="-1" y="-1"/>
            <a:chExt cx="5994401" cy="2726173"/>
          </a:xfrm>
        </p:grpSpPr>
        <p:sp>
          <p:nvSpPr>
            <p:cNvPr id="106" name="Rechteck 14"/>
            <p:cNvSpPr/>
            <p:nvPr/>
          </p:nvSpPr>
          <p:spPr>
            <a:xfrm>
              <a:off x="0" y="-1"/>
              <a:ext cx="5994400" cy="2726173"/>
            </a:xfrm>
            <a:prstGeom prst="rect">
              <a:avLst/>
            </a:prstGeom>
            <a:solidFill>
              <a:srgbClr val="E6E7E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07" name="Grafik 2" descr="Grafik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17971"/>
              <a:ext cx="5994400" cy="21082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8" name="Grafik 4" descr="Grafik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-1"/>
              <a:ext cx="3314701" cy="635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13" name="Gruppieren 17"/>
          <p:cNvGrpSpPr/>
          <p:nvPr/>
        </p:nvGrpSpPr>
        <p:grpSpPr>
          <a:xfrm>
            <a:off x="581777" y="496608"/>
            <a:ext cx="4928807" cy="1484285"/>
            <a:chOff x="0" y="0"/>
            <a:chExt cx="4928806" cy="1484284"/>
          </a:xfrm>
        </p:grpSpPr>
        <p:sp>
          <p:nvSpPr>
            <p:cNvPr id="110" name="Rechteck 15"/>
            <p:cNvSpPr/>
            <p:nvPr/>
          </p:nvSpPr>
          <p:spPr>
            <a:xfrm>
              <a:off x="-1" y="-1"/>
              <a:ext cx="4928808" cy="145329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11" name="Grafik 6" descr="Grafik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279" y="484128"/>
              <a:ext cx="4880762" cy="10001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2" name="Grafik 8" descr="Grafik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-1"/>
              <a:ext cx="2582019" cy="4841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18" name="Gruppieren 18"/>
          <p:cNvGrpSpPr/>
          <p:nvPr/>
        </p:nvGrpSpPr>
        <p:grpSpPr>
          <a:xfrm>
            <a:off x="270360" y="4752260"/>
            <a:ext cx="8242301" cy="1865796"/>
            <a:chOff x="0" y="0"/>
            <a:chExt cx="8242300" cy="1865796"/>
          </a:xfrm>
        </p:grpSpPr>
        <p:pic>
          <p:nvPicPr>
            <p:cNvPr id="114" name="Grafik 10" descr="Grafik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8242300" cy="5842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5" name="Grafik 12" descr="Grafik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715019"/>
              <a:ext cx="8214101" cy="4427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6" name="Textfeld 13"/>
            <p:cNvSpPr txBox="1"/>
            <p:nvPr/>
          </p:nvSpPr>
          <p:spPr>
            <a:xfrm>
              <a:off x="45720" y="1215555"/>
              <a:ext cx="8122661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>
                  <a:solidFill>
                    <a:srgbClr val="656666"/>
                  </a:solidFill>
                  <a:latin typeface="Gadugi"/>
                  <a:ea typeface="Gadugi"/>
                  <a:cs typeface="Gadugi"/>
                  <a:sym typeface="Gadugi"/>
                </a:defRPr>
              </a:lvl1pPr>
            </a:lstStyle>
            <a:p>
              <a:r>
                <a:t>Obwohl sie durch und durch digitalisiert leben, bevorzugen die Jungen in Sachen Gesundheit und Krankheit ein persönliches Gespräch mit dem Arzt.</a:t>
              </a:r>
            </a:p>
          </p:txBody>
        </p:sp>
        <p:sp>
          <p:nvSpPr>
            <p:cNvPr id="117" name="Rechteck 16"/>
            <p:cNvSpPr/>
            <p:nvPr/>
          </p:nvSpPr>
          <p:spPr>
            <a:xfrm>
              <a:off x="0" y="0"/>
              <a:ext cx="8242300" cy="1861887"/>
            </a:xfrm>
            <a:prstGeom prst="rect">
              <a:avLst/>
            </a:prstGeom>
            <a:noFill/>
            <a:ln w="12700" cap="flat">
              <a:solidFill>
                <a:srgbClr val="0093CE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C0F3396F-3C8D-7816-3621-804D611E366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665" y="299462"/>
            <a:ext cx="5994402" cy="399396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7B3E649F-8E2D-432D-2542-D48952D53EB3}"/>
              </a:ext>
            </a:extLst>
          </p:cNvPr>
          <p:cNvSpPr txBox="1"/>
          <p:nvPr/>
        </p:nvSpPr>
        <p:spPr>
          <a:xfrm>
            <a:off x="8564633" y="4833790"/>
            <a:ext cx="34371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3600">
                <a:solidFill>
                  <a:schemeClr val="bg1"/>
                </a:solidFill>
                <a:latin typeface="Apercu Pro" panose="020B0503050601040103" pitchFamily="34" charset="0"/>
              </a:rPr>
              <a:t>Warum braucht es </a:t>
            </a:r>
            <a:r>
              <a:rPr lang="de-DE" sz="3600" err="1">
                <a:solidFill>
                  <a:schemeClr val="bg1"/>
                </a:solidFill>
                <a:latin typeface="Apercu Pro" panose="020B0503050601040103" pitchFamily="34" charset="0"/>
              </a:rPr>
              <a:t>Salvida</a:t>
            </a:r>
            <a:r>
              <a:rPr lang="de-DE" sz="3600">
                <a:solidFill>
                  <a:schemeClr val="bg1"/>
                </a:solidFill>
                <a:latin typeface="Apercu Pro" panose="020B0503050601040103" pitchFamily="34" charset="0"/>
              </a:rPr>
              <a:t>?</a:t>
            </a: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02D111BE-8FFC-4F0A-9A2A-06F887BA6121}"/>
              </a:ext>
            </a:extLst>
          </p:cNvPr>
          <p:cNvSpPr/>
          <p:nvPr/>
        </p:nvSpPr>
        <p:spPr>
          <a:xfrm>
            <a:off x="1245140" y="2477089"/>
            <a:ext cx="6075396" cy="6113759"/>
          </a:xfrm>
          <a:prstGeom prst="ellipse">
            <a:avLst/>
          </a:prstGeom>
          <a:solidFill>
            <a:srgbClr val="CFD7C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9C5CB98-246F-DE81-F190-1B7E818E905D}"/>
              </a:ext>
            </a:extLst>
          </p:cNvPr>
          <p:cNvSpPr txBox="1"/>
          <p:nvPr/>
        </p:nvSpPr>
        <p:spPr>
          <a:xfrm>
            <a:off x="1678448" y="4480806"/>
            <a:ext cx="52087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>
                <a:solidFill>
                  <a:srgbClr val="4D4D4C"/>
                </a:solidFill>
                <a:latin typeface="Apercu Pro" panose="020B0503050601040103" pitchFamily="34" charset="0"/>
              </a:rPr>
              <a:t>Umsatz Gesundheit 2021: 50 MRDEUR</a:t>
            </a:r>
          </a:p>
          <a:p>
            <a:r>
              <a:rPr lang="de-AT" sz="2400" dirty="0">
                <a:solidFill>
                  <a:srgbClr val="4D4D4C"/>
                </a:solidFill>
                <a:latin typeface="Apercu Pro" panose="020B0503050601040103" pitchFamily="34" charset="0"/>
              </a:rPr>
              <a:t>12,1 % BIP</a:t>
            </a:r>
          </a:p>
          <a:p>
            <a:r>
              <a:rPr lang="de-AT" sz="2400" dirty="0">
                <a:solidFill>
                  <a:srgbClr val="4D4D4C"/>
                </a:solidFill>
                <a:latin typeface="Apercu Pro" panose="020B0503050601040103" pitchFamily="34" charset="0"/>
              </a:rPr>
              <a:t>78 % öffentlich</a:t>
            </a:r>
          </a:p>
          <a:p>
            <a:r>
              <a:rPr lang="de-AT" sz="2400" dirty="0">
                <a:solidFill>
                  <a:srgbClr val="4D4D4C"/>
                </a:solidFill>
                <a:latin typeface="Apercu Pro" panose="020B0503050601040103" pitchFamily="34" charset="0"/>
              </a:rPr>
              <a:t>Umsatz Medikamente: 3,5 MRDEUR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BC49D01-824B-7977-00BB-734485142FFE}"/>
              </a:ext>
            </a:extLst>
          </p:cNvPr>
          <p:cNvSpPr/>
          <p:nvPr/>
        </p:nvSpPr>
        <p:spPr>
          <a:xfrm>
            <a:off x="5873858" y="132957"/>
            <a:ext cx="4335213" cy="4331556"/>
          </a:xfrm>
          <a:prstGeom prst="ellipse">
            <a:avLst/>
          </a:prstGeom>
          <a:solidFill>
            <a:srgbClr val="D6CEE6">
              <a:alpha val="8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Oval 11">
            <a:extLst>
              <a:ext uri="{FF2B5EF4-FFF2-40B4-BE49-F238E27FC236}">
                <a16:creationId xmlns:a16="http://schemas.microsoft.com/office/drawing/2014/main" id="{DA5F61C3-AD3C-E7AB-D65A-CFE8209124F4}"/>
              </a:ext>
            </a:extLst>
          </p:cNvPr>
          <p:cNvSpPr/>
          <p:nvPr/>
        </p:nvSpPr>
        <p:spPr>
          <a:xfrm>
            <a:off x="7621983" y="3429000"/>
            <a:ext cx="4866968" cy="4904305"/>
          </a:xfrm>
          <a:prstGeom prst="ellipse">
            <a:avLst/>
          </a:prstGeom>
          <a:solidFill>
            <a:srgbClr val="C6D7E2">
              <a:alpha val="8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43B9587-5705-725D-DB10-3264D230E38C}"/>
              </a:ext>
            </a:extLst>
          </p:cNvPr>
          <p:cNvSpPr txBox="1"/>
          <p:nvPr/>
        </p:nvSpPr>
        <p:spPr>
          <a:xfrm>
            <a:off x="914400" y="642026"/>
            <a:ext cx="4959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/>
              <a:t>Der Gesundheitsmarkt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C2D19DD-62C1-4373-9810-1DEB88282FE9}"/>
              </a:ext>
            </a:extLst>
          </p:cNvPr>
          <p:cNvSpPr txBox="1"/>
          <p:nvPr/>
        </p:nvSpPr>
        <p:spPr>
          <a:xfrm>
            <a:off x="8165221" y="4967746"/>
            <a:ext cx="37804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>
                <a:solidFill>
                  <a:srgbClr val="4D4D4C"/>
                </a:solidFill>
                <a:latin typeface="Apercu Pro" panose="020B0503050601040103" pitchFamily="34" charset="0"/>
              </a:rPr>
              <a:t>Anzahl </a:t>
            </a:r>
            <a:r>
              <a:rPr lang="de-AT" sz="2400" dirty="0" err="1">
                <a:solidFill>
                  <a:srgbClr val="4D4D4C"/>
                </a:solidFill>
                <a:latin typeface="Apercu Pro" panose="020B0503050601040103" pitchFamily="34" charset="0"/>
              </a:rPr>
              <a:t>Ordis</a:t>
            </a:r>
            <a:r>
              <a:rPr lang="de-AT" sz="2400" dirty="0">
                <a:solidFill>
                  <a:srgbClr val="4D4D4C"/>
                </a:solidFill>
                <a:latin typeface="Apercu Pro" panose="020B0503050601040103" pitchFamily="34" charset="0"/>
              </a:rPr>
              <a:t> 2021: 22.000</a:t>
            </a:r>
          </a:p>
          <a:p>
            <a:r>
              <a:rPr lang="de-AT" sz="2400" dirty="0">
                <a:solidFill>
                  <a:srgbClr val="4D4D4C"/>
                </a:solidFill>
                <a:latin typeface="Apercu Pro" panose="020B0503050601040103" pitchFamily="34" charset="0"/>
              </a:rPr>
              <a:t>20% &gt;55 Jahre alt</a:t>
            </a:r>
          </a:p>
          <a:p>
            <a:r>
              <a:rPr lang="de-AT" sz="2400" dirty="0">
                <a:solidFill>
                  <a:srgbClr val="4D4D4C"/>
                </a:solidFill>
                <a:latin typeface="Apercu Pro" panose="020B0503050601040103" pitchFamily="34" charset="0"/>
              </a:rPr>
              <a:t>8.000 </a:t>
            </a:r>
            <a:r>
              <a:rPr lang="de-AT" sz="2400" dirty="0" err="1">
                <a:solidFill>
                  <a:srgbClr val="4D4D4C"/>
                </a:solidFill>
                <a:latin typeface="Apercu Pro" panose="020B0503050601040103" pitchFamily="34" charset="0"/>
              </a:rPr>
              <a:t>Physios</a:t>
            </a:r>
            <a:endParaRPr lang="de-AT" sz="2400" dirty="0">
              <a:solidFill>
                <a:srgbClr val="4D4D4C"/>
              </a:solidFill>
              <a:latin typeface="Apercu Pro" panose="020B0503050601040103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49700F6-E3D1-4B8C-7C9A-642609D02CB0}"/>
              </a:ext>
            </a:extLst>
          </p:cNvPr>
          <p:cNvSpPr txBox="1"/>
          <p:nvPr/>
        </p:nvSpPr>
        <p:spPr>
          <a:xfrm>
            <a:off x="6570230" y="1841436"/>
            <a:ext cx="37804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>
                <a:solidFill>
                  <a:srgbClr val="4D4D4C"/>
                </a:solidFill>
                <a:latin typeface="Apercu Pro" panose="020B0503050601040103" pitchFamily="34" charset="0"/>
              </a:rPr>
              <a:t>1,4 </a:t>
            </a:r>
            <a:r>
              <a:rPr lang="de-AT" sz="2400" dirty="0" err="1">
                <a:solidFill>
                  <a:srgbClr val="4D4D4C"/>
                </a:solidFill>
                <a:latin typeface="Apercu Pro" panose="020B0503050601040103" pitchFamily="34" charset="0"/>
              </a:rPr>
              <a:t>Mio</a:t>
            </a:r>
            <a:r>
              <a:rPr lang="de-AT" sz="2400" dirty="0">
                <a:solidFill>
                  <a:srgbClr val="4D4D4C"/>
                </a:solidFill>
                <a:latin typeface="Apercu Pro" panose="020B0503050601040103" pitchFamily="34" charset="0"/>
              </a:rPr>
              <a:t> Operationen</a:t>
            </a:r>
          </a:p>
          <a:p>
            <a:r>
              <a:rPr lang="de-AT" sz="2400" dirty="0">
                <a:solidFill>
                  <a:srgbClr val="4D4D4C"/>
                </a:solidFill>
                <a:latin typeface="Apercu Pro" panose="020B0503050601040103" pitchFamily="34" charset="0"/>
              </a:rPr>
              <a:t>pro Jahr</a:t>
            </a:r>
          </a:p>
        </p:txBody>
      </p:sp>
    </p:spTree>
    <p:extLst>
      <p:ext uri="{BB962C8B-B14F-4D97-AF65-F5344CB8AC3E}">
        <p14:creationId xmlns:p14="http://schemas.microsoft.com/office/powerpoint/2010/main" val="265677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91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FCD5235F-6861-6C0D-6968-08A1C9EE0F44}"/>
              </a:ext>
            </a:extLst>
          </p:cNvPr>
          <p:cNvSpPr/>
          <p:nvPr/>
        </p:nvSpPr>
        <p:spPr>
          <a:xfrm>
            <a:off x="10561320" y="-914400"/>
            <a:ext cx="2575560" cy="2575560"/>
          </a:xfrm>
          <a:prstGeom prst="ellipse">
            <a:avLst/>
          </a:prstGeom>
          <a:solidFill>
            <a:srgbClr val="E291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E29156"/>
              </a:solidFill>
            </a:endParaRPr>
          </a:p>
        </p:txBody>
      </p:sp>
      <p:sp>
        <p:nvSpPr>
          <p:cNvPr id="4" name="Rechteck 1">
            <a:extLst>
              <a:ext uri="{FF2B5EF4-FFF2-40B4-BE49-F238E27FC236}">
                <a16:creationId xmlns:a16="http://schemas.microsoft.com/office/drawing/2014/main" id="{8D3E0B7B-15D8-C0BF-1229-074C98089ECE}"/>
              </a:ext>
            </a:extLst>
          </p:cNvPr>
          <p:cNvSpPr txBox="1"/>
          <p:nvPr/>
        </p:nvSpPr>
        <p:spPr>
          <a:xfrm>
            <a:off x="965014" y="846445"/>
            <a:ext cx="4077186" cy="1261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535353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lvl1pPr>
          </a:lstStyle>
          <a:p>
            <a:pPr algn="l"/>
            <a:r>
              <a:rPr lang="de-AT" sz="4800" b="0" i="0">
                <a:solidFill>
                  <a:schemeClr val="bg1"/>
                </a:solidFill>
                <a:effectLst/>
                <a:latin typeface="Apercu" panose="020B0503050601040103" pitchFamily="34" charset="0"/>
              </a:rPr>
              <a:t>PURPOSE</a:t>
            </a:r>
          </a:p>
          <a:p>
            <a:pPr algn="l"/>
            <a:r>
              <a:rPr lang="de-AT" sz="2800">
                <a:solidFill>
                  <a:schemeClr val="bg1"/>
                </a:solidFill>
                <a:latin typeface="Apercu" panose="020B0503050601040103" pitchFamily="34" charset="0"/>
              </a:rPr>
              <a:t>WHY</a:t>
            </a:r>
            <a:endParaRPr lang="de-AT" sz="4800">
              <a:solidFill>
                <a:schemeClr val="bg1"/>
              </a:solidFill>
              <a:latin typeface="Apercu" panose="020B0503050601040103" pitchFamily="34" charset="0"/>
            </a:endParaRPr>
          </a:p>
        </p:txBody>
      </p:sp>
      <p:sp>
        <p:nvSpPr>
          <p:cNvPr id="5" name="Rechteck 1">
            <a:extLst>
              <a:ext uri="{FF2B5EF4-FFF2-40B4-BE49-F238E27FC236}">
                <a16:creationId xmlns:a16="http://schemas.microsoft.com/office/drawing/2014/main" id="{31239182-0ABB-AEB5-3B2F-80231F310357}"/>
              </a:ext>
            </a:extLst>
          </p:cNvPr>
          <p:cNvSpPr txBox="1"/>
          <p:nvPr/>
        </p:nvSpPr>
        <p:spPr>
          <a:xfrm>
            <a:off x="965014" y="3429000"/>
            <a:ext cx="6732151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9" tIns="45720" rIns="45719" bIns="45720" anchor="t">
            <a:spAutoFit/>
          </a:bodyPr>
          <a:lstStyle>
            <a:lvl1pPr>
              <a:defRPr>
                <a:solidFill>
                  <a:srgbClr val="535353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lvl1pPr>
          </a:lstStyle>
          <a:p>
            <a:r>
              <a:rPr lang="de-AT" sz="2800">
                <a:solidFill>
                  <a:srgbClr val="FFFFFF"/>
                </a:solidFill>
                <a:latin typeface="Apercu Pro"/>
              </a:rPr>
              <a:t>Salvida schafft den medizinischen Happy-Place für Patient*innen, Mitarbeiter*innen, Therapeut*innen und </a:t>
            </a:r>
            <a:r>
              <a:rPr lang="de-AT" sz="2800" err="1">
                <a:solidFill>
                  <a:srgbClr val="FFFFFF"/>
                </a:solidFill>
                <a:latin typeface="Apercu Pro"/>
              </a:rPr>
              <a:t>Ärzt</a:t>
            </a:r>
            <a:r>
              <a:rPr lang="de-AT" sz="2800">
                <a:solidFill>
                  <a:srgbClr val="FFFFFF"/>
                </a:solidFill>
                <a:latin typeface="Apercu Pro"/>
              </a:rPr>
              <a:t>*innen.</a:t>
            </a:r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C3C0A6B-529C-9C81-A4E5-CBC1B5FE91DC}"/>
              </a:ext>
            </a:extLst>
          </p:cNvPr>
          <p:cNvSpPr/>
          <p:nvPr/>
        </p:nvSpPr>
        <p:spPr>
          <a:xfrm>
            <a:off x="10210800" y="-1272540"/>
            <a:ext cx="3284220" cy="328422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E7DD5FE-573F-1AF6-86F1-ADA1430D3A6A}"/>
              </a:ext>
            </a:extLst>
          </p:cNvPr>
          <p:cNvSpPr/>
          <p:nvPr/>
        </p:nvSpPr>
        <p:spPr>
          <a:xfrm>
            <a:off x="9894570" y="-1584960"/>
            <a:ext cx="3909060" cy="390906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8F0651D-DAF8-2C00-3CF4-CA60EAC5A909}"/>
              </a:ext>
            </a:extLst>
          </p:cNvPr>
          <p:cNvSpPr/>
          <p:nvPr/>
        </p:nvSpPr>
        <p:spPr>
          <a:xfrm>
            <a:off x="10850880" y="-624840"/>
            <a:ext cx="1996440" cy="1996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296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01938ED1-D37A-0D52-47E8-E4DD34ECB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7" b="2607"/>
          <a:stretch/>
        </p:blipFill>
        <p:spPr>
          <a:xfrm>
            <a:off x="7041009" y="-403544"/>
            <a:ext cx="7862477" cy="7865449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38" name="Rechteck 1"/>
          <p:cNvSpPr txBox="1"/>
          <p:nvPr/>
        </p:nvSpPr>
        <p:spPr>
          <a:xfrm>
            <a:off x="779173" y="2698030"/>
            <a:ext cx="5774027" cy="3739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pPr algn="l"/>
            <a:r>
              <a:rPr lang="de-AT" sz="35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KONZEPT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800" b="1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Unsere Vision: </a:t>
            </a:r>
            <a:r>
              <a:rPr lang="de-AT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Menschenzentrierte Medizin</a:t>
            </a:r>
            <a:br>
              <a:rPr lang="de-AT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800" b="1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Unsere Leistung: </a:t>
            </a:r>
            <a:r>
              <a:rPr lang="de-AT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Mehr Raum. Mehr Zeit. Weniger Sorgen.</a:t>
            </a:r>
            <a:br>
              <a:rPr lang="de-AT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800" b="1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Unser Anspruch: </a:t>
            </a:r>
            <a:r>
              <a:rPr lang="de-AT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Gesundheitsdienstleister*innen kümmern sich um die Gesundheit ihrer Patient*innen. Den Rest erledigen wir.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Vereine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AT" sz="1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Vereine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AT" sz="1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Vereine</a:t>
            </a:r>
          </a:p>
        </p:txBody>
      </p:sp>
      <p:sp>
        <p:nvSpPr>
          <p:cNvPr id="2" name="Flussdiagramm: Verbinder 1">
            <a:extLst>
              <a:ext uri="{FF2B5EF4-FFF2-40B4-BE49-F238E27FC236}">
                <a16:creationId xmlns:a16="http://schemas.microsoft.com/office/drawing/2014/main" id="{036EE708-4FAF-B6F7-F09A-F865A09E956B}"/>
              </a:ext>
            </a:extLst>
          </p:cNvPr>
          <p:cNvSpPr/>
          <p:nvPr/>
        </p:nvSpPr>
        <p:spPr>
          <a:xfrm>
            <a:off x="6768106" y="721564"/>
            <a:ext cx="1722475" cy="1701209"/>
          </a:xfrm>
          <a:prstGeom prst="flowChartConnector">
            <a:avLst/>
          </a:prstGeom>
          <a:solidFill>
            <a:srgbClr val="CFD7C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B93C861-734A-ACD9-9252-28D3BA39CE70}"/>
              </a:ext>
            </a:extLst>
          </p:cNvPr>
          <p:cNvSpPr txBox="1"/>
          <p:nvPr/>
        </p:nvSpPr>
        <p:spPr>
          <a:xfrm>
            <a:off x="6768105" y="1156669"/>
            <a:ext cx="17224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AT" sz="2400" b="1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</a:t>
            </a:r>
            <a:br>
              <a:rPr lang="de-AT" sz="2400" b="1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2400" b="1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USPs</a:t>
            </a:r>
            <a:endParaRPr lang="de-DE" sz="2400"/>
          </a:p>
        </p:txBody>
      </p:sp>
    </p:spTree>
    <p:extLst>
      <p:ext uri="{BB962C8B-B14F-4D97-AF65-F5344CB8AC3E}">
        <p14:creationId xmlns:p14="http://schemas.microsoft.com/office/powerpoint/2010/main" val="1368787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08938-D75F-C76E-6E98-8E513400E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hteck 5">
            <a:extLst>
              <a:ext uri="{FF2B5EF4-FFF2-40B4-BE49-F238E27FC236}">
                <a16:creationId xmlns:a16="http://schemas.microsoft.com/office/drawing/2014/main" id="{85109621-BBBC-B806-1A80-3246840AABD6}"/>
              </a:ext>
            </a:extLst>
          </p:cNvPr>
          <p:cNvSpPr/>
          <p:nvPr/>
        </p:nvSpPr>
        <p:spPr>
          <a:xfrm>
            <a:off x="-335281" y="-396240"/>
            <a:ext cx="12711580" cy="7647646"/>
          </a:xfrm>
          <a:prstGeom prst="rect">
            <a:avLst/>
          </a:prstGeom>
          <a:solidFill>
            <a:srgbClr val="ADBFAC"/>
          </a:solidFill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Oval 4">
            <a:extLst>
              <a:ext uri="{FF2B5EF4-FFF2-40B4-BE49-F238E27FC236}">
                <a16:creationId xmlns:a16="http://schemas.microsoft.com/office/drawing/2014/main" id="{1A9AAA9C-68A5-5DCA-3AAA-593B242038F0}"/>
              </a:ext>
            </a:extLst>
          </p:cNvPr>
          <p:cNvSpPr/>
          <p:nvPr/>
        </p:nvSpPr>
        <p:spPr>
          <a:xfrm>
            <a:off x="1173203" y="-1531562"/>
            <a:ext cx="9845594" cy="992112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4" name="INVESTOREN…">
            <a:extLst>
              <a:ext uri="{FF2B5EF4-FFF2-40B4-BE49-F238E27FC236}">
                <a16:creationId xmlns:a16="http://schemas.microsoft.com/office/drawing/2014/main" id="{FFCF9825-1CA8-A2DD-23D0-7B80749A4F5A}"/>
              </a:ext>
            </a:extLst>
          </p:cNvPr>
          <p:cNvSpPr txBox="1"/>
          <p:nvPr/>
        </p:nvSpPr>
        <p:spPr>
          <a:xfrm>
            <a:off x="6049808" y="3814704"/>
            <a:ext cx="9239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45719" tIns="45720" rIns="45719" bIns="45720" anchor="t">
            <a:spAutoFit/>
          </a:bodyPr>
          <a:lstStyle/>
          <a:p>
            <a:pPr algn="ctr">
              <a:defRPr sz="2000" spc="200">
                <a:solidFill>
                  <a:srgbClr val="C5BCCF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pPr>
            <a:endParaRPr lang="de-AT" sz="32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9DBBBA3-2CDA-3D3D-D08D-C85B55A86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" b="419"/>
          <a:stretch/>
        </p:blipFill>
        <p:spPr>
          <a:xfrm>
            <a:off x="3504045" y="1514156"/>
            <a:ext cx="5183909" cy="518587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5C20BCDC-C631-C43C-72C2-81147C74DA44}"/>
              </a:ext>
            </a:extLst>
          </p:cNvPr>
          <p:cNvSpPr txBox="1"/>
          <p:nvPr/>
        </p:nvSpPr>
        <p:spPr>
          <a:xfrm>
            <a:off x="2650402" y="771796"/>
            <a:ext cx="698360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3300" dirty="0">
                <a:solidFill>
                  <a:srgbClr val="445A59"/>
                </a:solidFill>
                <a:latin typeface="Apercu Pro" panose="020B0503050601040103"/>
              </a:rPr>
              <a:t>WOHLBEFINDEN AUF ALLEN EBENEN</a:t>
            </a:r>
          </a:p>
        </p:txBody>
      </p:sp>
    </p:spTree>
    <p:extLst>
      <p:ext uri="{BB962C8B-B14F-4D97-AF65-F5344CB8AC3E}">
        <p14:creationId xmlns:p14="http://schemas.microsoft.com/office/powerpoint/2010/main" val="387842965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D5721-1990-AE2E-6F84-EE2B4665D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hteck 5">
            <a:extLst>
              <a:ext uri="{FF2B5EF4-FFF2-40B4-BE49-F238E27FC236}">
                <a16:creationId xmlns:a16="http://schemas.microsoft.com/office/drawing/2014/main" id="{16BBE8CC-9866-2E24-798C-05944D9D3C84}"/>
              </a:ext>
            </a:extLst>
          </p:cNvPr>
          <p:cNvSpPr/>
          <p:nvPr/>
        </p:nvSpPr>
        <p:spPr>
          <a:xfrm>
            <a:off x="-519580" y="-500412"/>
            <a:ext cx="12711580" cy="7647646"/>
          </a:xfrm>
          <a:prstGeom prst="rect">
            <a:avLst/>
          </a:prstGeom>
          <a:solidFill>
            <a:srgbClr val="CBD5D8"/>
          </a:solidFill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7" name="Oval 4">
            <a:extLst>
              <a:ext uri="{FF2B5EF4-FFF2-40B4-BE49-F238E27FC236}">
                <a16:creationId xmlns:a16="http://schemas.microsoft.com/office/drawing/2014/main" id="{B4D0C7AA-DF1F-5CA4-33A1-94606856EFFA}"/>
              </a:ext>
            </a:extLst>
          </p:cNvPr>
          <p:cNvSpPr/>
          <p:nvPr/>
        </p:nvSpPr>
        <p:spPr>
          <a:xfrm>
            <a:off x="1173203" y="-1531562"/>
            <a:ext cx="9845594" cy="992112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8" name="Rechteck 1">
            <a:extLst>
              <a:ext uri="{FF2B5EF4-FFF2-40B4-BE49-F238E27FC236}">
                <a16:creationId xmlns:a16="http://schemas.microsoft.com/office/drawing/2014/main" id="{F61C5E99-4436-FDE3-EDA8-A9856A45C05F}"/>
              </a:ext>
            </a:extLst>
          </p:cNvPr>
          <p:cNvSpPr txBox="1"/>
          <p:nvPr/>
        </p:nvSpPr>
        <p:spPr>
          <a:xfrm>
            <a:off x="2447287" y="1868316"/>
            <a:ext cx="7297425" cy="3785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tIns="45720" rIns="45719" bIns="45720" anchor="t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r>
              <a:rPr lang="de-DE" b="0" i="0" dirty="0">
                <a:solidFill>
                  <a:srgbClr val="3B8BB0"/>
                </a:solidFill>
                <a:effectLst/>
                <a:latin typeface="Apercu"/>
              </a:rPr>
              <a:t>Mit ganzheitlichem Blick auf den Menschen unterstützt Salvida in der Erlangung, Erhaltung und Förderung der Gesundheit.</a:t>
            </a:r>
          </a:p>
          <a:p>
            <a:endParaRPr lang="de-AT" dirty="0">
              <a:solidFill>
                <a:srgbClr val="3B8BB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58175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Oval 11"/>
          <p:cNvSpPr/>
          <p:nvPr/>
        </p:nvSpPr>
        <p:spPr>
          <a:xfrm>
            <a:off x="-3197887" y="-3584755"/>
            <a:ext cx="13920717" cy="14027510"/>
          </a:xfrm>
          <a:prstGeom prst="ellipse">
            <a:avLst/>
          </a:prstGeom>
          <a:solidFill>
            <a:srgbClr val="C6D7E2">
              <a:alpha val="8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E5562BAF-5C43-6466-5F5F-EA7F54BF68C3}"/>
              </a:ext>
            </a:extLst>
          </p:cNvPr>
          <p:cNvGrpSpPr/>
          <p:nvPr/>
        </p:nvGrpSpPr>
        <p:grpSpPr>
          <a:xfrm>
            <a:off x="2137100" y="709917"/>
            <a:ext cx="5988489" cy="5264606"/>
            <a:chOff x="2158365" y="231554"/>
            <a:chExt cx="7209922" cy="6338393"/>
          </a:xfrm>
        </p:grpSpPr>
        <p:pic>
          <p:nvPicPr>
            <p:cNvPr id="1030" name="Picture 6" descr="Laufende Einsätze Oberösterreich">
              <a:extLst>
                <a:ext uri="{FF2B5EF4-FFF2-40B4-BE49-F238E27FC236}">
                  <a16:creationId xmlns:a16="http://schemas.microsoft.com/office/drawing/2014/main" id="{2E6BBB81-D556-CC2E-0395-C19CAC9ACB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8365" y="231554"/>
              <a:ext cx="7209922" cy="6338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9EC86BE-EC76-3609-52EE-262ED3A9F82B}"/>
                </a:ext>
              </a:extLst>
            </p:cNvPr>
            <p:cNvSpPr/>
            <p:nvPr/>
          </p:nvSpPr>
          <p:spPr>
            <a:xfrm>
              <a:off x="5847691" y="4088148"/>
              <a:ext cx="173341" cy="172124"/>
            </a:xfrm>
            <a:prstGeom prst="ellipse">
              <a:avLst/>
            </a:prstGeom>
            <a:solidFill>
              <a:srgbClr val="E291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B65765E8-3DF9-31CE-AC44-A3175AF58507}"/>
              </a:ext>
            </a:extLst>
          </p:cNvPr>
          <p:cNvSpPr/>
          <p:nvPr/>
        </p:nvSpPr>
        <p:spPr>
          <a:xfrm>
            <a:off x="5046915" y="3760819"/>
            <a:ext cx="450877" cy="447711"/>
          </a:xfrm>
          <a:prstGeom prst="ellipse">
            <a:avLst/>
          </a:prstGeom>
          <a:noFill/>
          <a:ln w="28575">
            <a:solidFill>
              <a:srgbClr val="E291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">
            <a:extLst>
              <a:ext uri="{FF2B5EF4-FFF2-40B4-BE49-F238E27FC236}">
                <a16:creationId xmlns:a16="http://schemas.microsoft.com/office/drawing/2014/main" id="{96F879AD-5FB6-5EE8-53E8-D446E1AB89DA}"/>
              </a:ext>
            </a:extLst>
          </p:cNvPr>
          <p:cNvSpPr txBox="1"/>
          <p:nvPr/>
        </p:nvSpPr>
        <p:spPr>
          <a:xfrm>
            <a:off x="782642" y="4449403"/>
            <a:ext cx="2708915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535353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lvl1pPr>
          </a:lstStyle>
          <a:p>
            <a:pPr algn="l"/>
            <a:r>
              <a:rPr lang="de-AT" sz="2000" b="1" i="0">
                <a:solidFill>
                  <a:srgbClr val="454740"/>
                </a:solidFill>
                <a:effectLst/>
                <a:latin typeface="Apercu" panose="020B0503050601040103" pitchFamily="34" charset="0"/>
              </a:rPr>
              <a:t>Gesundheitszentrum </a:t>
            </a:r>
          </a:p>
          <a:p>
            <a:pPr algn="l"/>
            <a:r>
              <a:rPr lang="de-AT" sz="2000" b="1">
                <a:solidFill>
                  <a:srgbClr val="454740"/>
                </a:solidFill>
                <a:latin typeface="Apercu" panose="020B0503050601040103" pitchFamily="34" charset="0"/>
              </a:rPr>
              <a:t>SALVIDA </a:t>
            </a:r>
            <a:r>
              <a:rPr lang="de-AT" sz="2000" b="1" i="0">
                <a:solidFill>
                  <a:srgbClr val="454740"/>
                </a:solidFill>
                <a:effectLst/>
                <a:latin typeface="Apercu" panose="020B0503050601040103" pitchFamily="34" charset="0"/>
              </a:rPr>
              <a:t>Kirchham</a:t>
            </a:r>
          </a:p>
          <a:p>
            <a:pPr algn="l"/>
            <a:r>
              <a:rPr lang="de-AT" sz="2000">
                <a:solidFill>
                  <a:srgbClr val="454740"/>
                </a:solidFill>
                <a:latin typeface="Apercu" panose="020B0503050601040103" pitchFamily="34" charset="0"/>
              </a:rPr>
              <a:t>seit Sommer 2022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9DF11F7-B0E9-0DA2-60D2-6A182BB11E5F}"/>
              </a:ext>
            </a:extLst>
          </p:cNvPr>
          <p:cNvSpPr txBox="1"/>
          <p:nvPr/>
        </p:nvSpPr>
        <p:spPr>
          <a:xfrm>
            <a:off x="782642" y="709917"/>
            <a:ext cx="40551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Hier startete</a:t>
            </a:r>
            <a:b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</a:br>
            <a: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die </a:t>
            </a:r>
            <a:r>
              <a:rPr lang="de-DE" sz="3600" dirty="0">
                <a:solidFill>
                  <a:srgbClr val="4D4D4C"/>
                </a:solidFill>
                <a:latin typeface="Apercu Pro" panose="020B0503050601040103" pitchFamily="34" charset="0"/>
              </a:rPr>
              <a:t>Vision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54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7C360D60-942A-9046-1422-0E5424552E2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7BEB2">
              <a:alpha val="7072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EEF079F-9FEA-BE34-373E-4D528EDFE22D}"/>
              </a:ext>
            </a:extLst>
          </p:cNvPr>
          <p:cNvSpPr/>
          <p:nvPr/>
        </p:nvSpPr>
        <p:spPr>
          <a:xfrm>
            <a:off x="4311280" y="-1608656"/>
            <a:ext cx="13182600" cy="13182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 descr="Ein Bild, das Himmel, draußen, Wolke, Straße enthält.&#10;&#10;Automatisch generierte Beschreibung">
            <a:extLst>
              <a:ext uri="{FF2B5EF4-FFF2-40B4-BE49-F238E27FC236}">
                <a16:creationId xmlns:a16="http://schemas.microsoft.com/office/drawing/2014/main" id="{150582D2-98AA-7FB9-588F-04F3920D02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09" b="28572"/>
          <a:stretch/>
        </p:blipFill>
        <p:spPr>
          <a:xfrm>
            <a:off x="0" y="0"/>
            <a:ext cx="7188200" cy="299167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E882FBE-E8C1-A193-BAB2-727B185F5E1D}"/>
              </a:ext>
            </a:extLst>
          </p:cNvPr>
          <p:cNvSpPr/>
          <p:nvPr/>
        </p:nvSpPr>
        <p:spPr>
          <a:xfrm>
            <a:off x="6708985" y="1767703"/>
            <a:ext cx="950976" cy="950976"/>
          </a:xfrm>
          <a:prstGeom prst="ellipse">
            <a:avLst/>
          </a:prstGeom>
          <a:solidFill>
            <a:srgbClr val="E291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2EFD5F0-15CF-8FA3-0D09-41625D7E95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650" b="78551"/>
          <a:stretch/>
        </p:blipFill>
        <p:spPr>
          <a:xfrm>
            <a:off x="6877860" y="1948581"/>
            <a:ext cx="613226" cy="835459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856C5BA5-B5E1-E98A-729E-528B81B7DDF0}"/>
              </a:ext>
            </a:extLst>
          </p:cNvPr>
          <p:cNvSpPr txBox="1"/>
          <p:nvPr/>
        </p:nvSpPr>
        <p:spPr>
          <a:xfrm>
            <a:off x="7826632" y="736592"/>
            <a:ext cx="40551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Salvida Kirchham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Zentrum für Gesundheit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Eisengattern 1a, 4656 Kirchham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3E684AC-D382-0D8F-B243-ACD293BAC3E2}"/>
              </a:ext>
            </a:extLst>
          </p:cNvPr>
          <p:cNvSpPr txBox="1"/>
          <p:nvPr/>
        </p:nvSpPr>
        <p:spPr>
          <a:xfrm>
            <a:off x="411334" y="3616788"/>
            <a:ext cx="405516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33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Ärzt</a:t>
            </a:r>
            <a: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*innen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3600" dirty="0">
                <a:solidFill>
                  <a:srgbClr val="4D4D4C"/>
                </a:solidFill>
                <a:latin typeface="Apercu Pro" panose="020B0503050601040103" pitchFamily="34" charset="0"/>
              </a:rPr>
              <a:t>18</a:t>
            </a:r>
            <a: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Therapeut*innen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363A274-29A0-AF69-BAC7-36FE2FCA409F}"/>
              </a:ext>
            </a:extLst>
          </p:cNvPr>
          <p:cNvSpPr/>
          <p:nvPr/>
        </p:nvSpPr>
        <p:spPr>
          <a:xfrm>
            <a:off x="5213042" y="3045434"/>
            <a:ext cx="593722" cy="593722"/>
          </a:xfrm>
          <a:prstGeom prst="ellipse">
            <a:avLst/>
          </a:prstGeom>
          <a:solidFill>
            <a:srgbClr val="B7BE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7884F1B-6B85-645F-921A-1810178529AD}"/>
              </a:ext>
            </a:extLst>
          </p:cNvPr>
          <p:cNvSpPr/>
          <p:nvPr/>
        </p:nvSpPr>
        <p:spPr>
          <a:xfrm>
            <a:off x="5238460" y="3714435"/>
            <a:ext cx="593722" cy="593722"/>
          </a:xfrm>
          <a:prstGeom prst="ellipse">
            <a:avLst/>
          </a:prstGeom>
          <a:solidFill>
            <a:srgbClr val="F3D0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A835B9A-2F4C-F563-6ECC-FFBFDF32F4FF}"/>
              </a:ext>
            </a:extLst>
          </p:cNvPr>
          <p:cNvSpPr/>
          <p:nvPr/>
        </p:nvSpPr>
        <p:spPr>
          <a:xfrm>
            <a:off x="5238460" y="5128591"/>
            <a:ext cx="593722" cy="593722"/>
          </a:xfrm>
          <a:prstGeom prst="ellipse">
            <a:avLst/>
          </a:prstGeom>
          <a:solidFill>
            <a:srgbClr val="3B8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7D4B8B8-3881-D623-C1D9-FA2CFA0852C4}"/>
              </a:ext>
            </a:extLst>
          </p:cNvPr>
          <p:cNvSpPr/>
          <p:nvPr/>
        </p:nvSpPr>
        <p:spPr>
          <a:xfrm>
            <a:off x="8827077" y="3050162"/>
            <a:ext cx="593722" cy="593722"/>
          </a:xfrm>
          <a:prstGeom prst="ellipse">
            <a:avLst/>
          </a:prstGeom>
          <a:solidFill>
            <a:srgbClr val="C6D7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D5382AF-FE15-4E1F-9150-D7136AC9B912}"/>
              </a:ext>
            </a:extLst>
          </p:cNvPr>
          <p:cNvSpPr/>
          <p:nvPr/>
        </p:nvSpPr>
        <p:spPr>
          <a:xfrm>
            <a:off x="8797374" y="5128591"/>
            <a:ext cx="593722" cy="593722"/>
          </a:xfrm>
          <a:prstGeom prst="ellipse">
            <a:avLst/>
          </a:prstGeom>
          <a:solidFill>
            <a:srgbClr val="D6CE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6734368-3EDC-63AE-1320-A9B7DA070D8F}"/>
              </a:ext>
            </a:extLst>
          </p:cNvPr>
          <p:cNvSpPr/>
          <p:nvPr/>
        </p:nvSpPr>
        <p:spPr>
          <a:xfrm>
            <a:off x="8811694" y="2344066"/>
            <a:ext cx="593722" cy="593722"/>
          </a:xfrm>
          <a:prstGeom prst="ellipse">
            <a:avLst/>
          </a:prstGeom>
          <a:solidFill>
            <a:srgbClr val="E291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94B8565-B0F0-401B-3EB1-9F8DBE0197FC}"/>
              </a:ext>
            </a:extLst>
          </p:cNvPr>
          <p:cNvSpPr txBox="1"/>
          <p:nvPr/>
        </p:nvSpPr>
        <p:spPr>
          <a:xfrm>
            <a:off x="5509903" y="3077451"/>
            <a:ext cx="220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Allgemeinmedizin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C7117116-7C65-F7B5-D143-3819C8EB08D4}"/>
              </a:ext>
            </a:extLst>
          </p:cNvPr>
          <p:cNvSpPr txBox="1"/>
          <p:nvPr/>
        </p:nvSpPr>
        <p:spPr>
          <a:xfrm>
            <a:off x="5532644" y="3715650"/>
            <a:ext cx="2202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Fach- &amp; Zahnmedizin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6008B86A-0C5B-CE9F-B6EA-3845FABDE99A}"/>
              </a:ext>
            </a:extLst>
          </p:cNvPr>
          <p:cNvSpPr txBox="1"/>
          <p:nvPr/>
        </p:nvSpPr>
        <p:spPr>
          <a:xfrm>
            <a:off x="5466883" y="5143372"/>
            <a:ext cx="220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Tageschirurgie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BE3AB331-D621-ACFA-D209-3EA7F57B0C01}"/>
              </a:ext>
            </a:extLst>
          </p:cNvPr>
          <p:cNvSpPr txBox="1"/>
          <p:nvPr/>
        </p:nvSpPr>
        <p:spPr>
          <a:xfrm>
            <a:off x="9106323" y="3071568"/>
            <a:ext cx="220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Therapie Körper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AEC6B4A-0FE6-93AC-C54A-59938BEE824D}"/>
              </a:ext>
            </a:extLst>
          </p:cNvPr>
          <p:cNvSpPr txBox="1"/>
          <p:nvPr/>
        </p:nvSpPr>
        <p:spPr>
          <a:xfrm>
            <a:off x="9038639" y="5158038"/>
            <a:ext cx="220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Therapie Geist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CC7D553A-AE46-82A5-97BD-B79C3944D22F}"/>
              </a:ext>
            </a:extLst>
          </p:cNvPr>
          <p:cNvSpPr txBox="1"/>
          <p:nvPr/>
        </p:nvSpPr>
        <p:spPr>
          <a:xfrm>
            <a:off x="9106430" y="2393777"/>
            <a:ext cx="302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Gesundheitsgastronomie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2352B39-4B16-E22C-A588-C7A206C42229}"/>
              </a:ext>
            </a:extLst>
          </p:cNvPr>
          <p:cNvSpPr txBox="1"/>
          <p:nvPr/>
        </p:nvSpPr>
        <p:spPr>
          <a:xfrm>
            <a:off x="5875408" y="4011296"/>
            <a:ext cx="31335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Gynäkologie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Zahnmedizin, Mund-, Kiefer- &amp; Gesichtschirurgie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Orthopädie &amp; Traumatologie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Urologie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Dermatologie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Psychiatrie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5593BF2-BD09-5688-F3B1-534D06EF5F6A}"/>
              </a:ext>
            </a:extLst>
          </p:cNvPr>
          <p:cNvSpPr txBox="1"/>
          <p:nvPr/>
        </p:nvSpPr>
        <p:spPr>
          <a:xfrm>
            <a:off x="5874125" y="5461652"/>
            <a:ext cx="242604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Allgemeinchirurgie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Viszeralchirurgie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Mund-, Kiefer- &amp; Gefäßchirurgie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Unfallchirurgie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Orthopädie &amp; Traumatologie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Gefäßchirurgie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Plastische Chirurgie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100" b="0" i="0" u="none" strike="noStrike" kern="1200" cap="none" spc="0" normalizeH="0" baseline="0" noProof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100" b="0" i="0" u="none" strike="noStrike" kern="1200" cap="none" spc="0" normalizeH="0" baseline="0" noProof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754073EA-92E6-1753-3E80-C5C9A788C11A}"/>
              </a:ext>
            </a:extLst>
          </p:cNvPr>
          <p:cNvSpPr txBox="1"/>
          <p:nvPr/>
        </p:nvSpPr>
        <p:spPr>
          <a:xfrm>
            <a:off x="9420799" y="3390590"/>
            <a:ext cx="2053987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Physiotherapie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Unterwassertherapie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Ergotherapie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Massage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Hebamme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Medizinische Kosmetik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Osteopathie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Sport- &amp; Trainingstherapie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Beckenbodentraining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B5DEB93E-8232-E49E-99C8-10A01E352257}"/>
              </a:ext>
            </a:extLst>
          </p:cNvPr>
          <p:cNvSpPr txBox="1"/>
          <p:nvPr/>
        </p:nvSpPr>
        <p:spPr>
          <a:xfrm>
            <a:off x="9366390" y="5514401"/>
            <a:ext cx="2053987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Psychotherapie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Klinische Psychologie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Diätologie</a:t>
            </a:r>
            <a:endParaRPr kumimoji="0" lang="de-DE" sz="1100" b="0" i="0" u="none" strike="noStrike" kern="1200" cap="none" spc="0" normalizeH="0" baseline="0" noProof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Mentaltraining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Yoga &amp; Shiatsu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Lebens- &amp; Sozialberatung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Qi-Gong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BFB54592-61E4-DE5D-1E79-DF9B978E36CB}"/>
              </a:ext>
            </a:extLst>
          </p:cNvPr>
          <p:cNvSpPr txBox="1"/>
          <p:nvPr/>
        </p:nvSpPr>
        <p:spPr>
          <a:xfrm>
            <a:off x="5847971" y="3371561"/>
            <a:ext cx="308844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inklusive Hausapotheke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947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Oval 11"/>
          <p:cNvSpPr/>
          <p:nvPr/>
        </p:nvSpPr>
        <p:spPr>
          <a:xfrm>
            <a:off x="-3197887" y="-3584755"/>
            <a:ext cx="13920717" cy="14027510"/>
          </a:xfrm>
          <a:prstGeom prst="ellipse">
            <a:avLst/>
          </a:prstGeom>
          <a:solidFill>
            <a:srgbClr val="C6D7E2">
              <a:alpha val="8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E5562BAF-5C43-6466-5F5F-EA7F54BF68C3}"/>
              </a:ext>
            </a:extLst>
          </p:cNvPr>
          <p:cNvGrpSpPr/>
          <p:nvPr/>
        </p:nvGrpSpPr>
        <p:grpSpPr>
          <a:xfrm>
            <a:off x="2137100" y="709917"/>
            <a:ext cx="5988489" cy="5264606"/>
            <a:chOff x="2158365" y="231554"/>
            <a:chExt cx="7209922" cy="6338393"/>
          </a:xfrm>
        </p:grpSpPr>
        <p:pic>
          <p:nvPicPr>
            <p:cNvPr id="1030" name="Picture 6" descr="Laufende Einsätze Oberösterreich">
              <a:extLst>
                <a:ext uri="{FF2B5EF4-FFF2-40B4-BE49-F238E27FC236}">
                  <a16:creationId xmlns:a16="http://schemas.microsoft.com/office/drawing/2014/main" id="{2E6BBB81-D556-CC2E-0395-C19CAC9ACB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8365" y="231554"/>
              <a:ext cx="7209922" cy="6338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20D1FFB-DA4F-B4B3-B723-D84AF15DBBFB}"/>
                </a:ext>
              </a:extLst>
            </p:cNvPr>
            <p:cNvSpPr/>
            <p:nvPr/>
          </p:nvSpPr>
          <p:spPr>
            <a:xfrm>
              <a:off x="8213908" y="2703140"/>
              <a:ext cx="173341" cy="172124"/>
            </a:xfrm>
            <a:prstGeom prst="ellipse">
              <a:avLst/>
            </a:prstGeom>
            <a:solidFill>
              <a:srgbClr val="E291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9EC86BE-EC76-3609-52EE-262ED3A9F82B}"/>
                </a:ext>
              </a:extLst>
            </p:cNvPr>
            <p:cNvSpPr/>
            <p:nvPr/>
          </p:nvSpPr>
          <p:spPr>
            <a:xfrm>
              <a:off x="5847691" y="4088148"/>
              <a:ext cx="173341" cy="172124"/>
            </a:xfrm>
            <a:prstGeom prst="ellipse">
              <a:avLst/>
            </a:prstGeom>
            <a:solidFill>
              <a:srgbClr val="E291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B65765E8-3DF9-31CE-AC44-A3175AF58507}"/>
              </a:ext>
            </a:extLst>
          </p:cNvPr>
          <p:cNvSpPr/>
          <p:nvPr/>
        </p:nvSpPr>
        <p:spPr>
          <a:xfrm>
            <a:off x="5046915" y="3760819"/>
            <a:ext cx="450877" cy="447711"/>
          </a:xfrm>
          <a:prstGeom prst="ellipse">
            <a:avLst/>
          </a:prstGeom>
          <a:noFill/>
          <a:ln w="28575">
            <a:solidFill>
              <a:srgbClr val="E291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B55DD2-1B7F-F239-906D-94DB1A61BC5A}"/>
              </a:ext>
            </a:extLst>
          </p:cNvPr>
          <p:cNvSpPr/>
          <p:nvPr/>
        </p:nvSpPr>
        <p:spPr>
          <a:xfrm>
            <a:off x="7013321" y="2609720"/>
            <a:ext cx="450877" cy="447711"/>
          </a:xfrm>
          <a:prstGeom prst="ellipse">
            <a:avLst/>
          </a:prstGeom>
          <a:noFill/>
          <a:ln w="28575">
            <a:solidFill>
              <a:srgbClr val="E291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">
            <a:extLst>
              <a:ext uri="{FF2B5EF4-FFF2-40B4-BE49-F238E27FC236}">
                <a16:creationId xmlns:a16="http://schemas.microsoft.com/office/drawing/2014/main" id="{96F879AD-5FB6-5EE8-53E8-D446E1AB89DA}"/>
              </a:ext>
            </a:extLst>
          </p:cNvPr>
          <p:cNvSpPr txBox="1"/>
          <p:nvPr/>
        </p:nvSpPr>
        <p:spPr>
          <a:xfrm>
            <a:off x="5076514" y="5582755"/>
            <a:ext cx="2708915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535353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lvl1pPr>
          </a:lstStyle>
          <a:p>
            <a:pPr algn="l"/>
            <a:r>
              <a:rPr lang="de-AT" sz="2000" b="1" i="0">
                <a:solidFill>
                  <a:srgbClr val="454740"/>
                </a:solidFill>
                <a:effectLst/>
                <a:latin typeface="Apercu" panose="020B0503050601040103" pitchFamily="34" charset="0"/>
              </a:rPr>
              <a:t>Gesundheitszentrum </a:t>
            </a:r>
          </a:p>
          <a:p>
            <a:pPr algn="l"/>
            <a:r>
              <a:rPr lang="de-AT" sz="2000" b="1" i="0">
                <a:solidFill>
                  <a:srgbClr val="454740"/>
                </a:solidFill>
                <a:effectLst/>
                <a:latin typeface="Apercu" panose="020B0503050601040103" pitchFamily="34" charset="0"/>
              </a:rPr>
              <a:t>Kirchham</a:t>
            </a:r>
          </a:p>
          <a:p>
            <a:pPr algn="l"/>
            <a:r>
              <a:rPr lang="de-AT" sz="2000">
                <a:solidFill>
                  <a:srgbClr val="454740"/>
                </a:solidFill>
                <a:latin typeface="Apercu" panose="020B0503050601040103" pitchFamily="34" charset="0"/>
              </a:rPr>
              <a:t>seit Sommer 2022</a:t>
            </a:r>
          </a:p>
        </p:txBody>
      </p:sp>
      <p:sp>
        <p:nvSpPr>
          <p:cNvPr id="21" name="Rechteck 1">
            <a:extLst>
              <a:ext uri="{FF2B5EF4-FFF2-40B4-BE49-F238E27FC236}">
                <a16:creationId xmlns:a16="http://schemas.microsoft.com/office/drawing/2014/main" id="{A5A938CB-6D71-5B69-F4CD-1AE6D85F8C7A}"/>
              </a:ext>
            </a:extLst>
          </p:cNvPr>
          <p:cNvSpPr txBox="1"/>
          <p:nvPr/>
        </p:nvSpPr>
        <p:spPr>
          <a:xfrm>
            <a:off x="7749343" y="3057431"/>
            <a:ext cx="2973487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535353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lvl1pPr>
          </a:lstStyle>
          <a:p>
            <a:pPr algn="l"/>
            <a:r>
              <a:rPr lang="de-AT" sz="2000" b="1" i="0" dirty="0">
                <a:solidFill>
                  <a:srgbClr val="454740"/>
                </a:solidFill>
                <a:effectLst/>
                <a:latin typeface="Apercu" panose="020B0503050601040103" pitchFamily="34" charset="0"/>
              </a:rPr>
              <a:t>Gesundheitszentrum </a:t>
            </a:r>
          </a:p>
          <a:p>
            <a:pPr algn="l"/>
            <a:r>
              <a:rPr lang="de-AT" sz="2000" b="1" i="0" dirty="0" err="1">
                <a:solidFill>
                  <a:srgbClr val="454740"/>
                </a:solidFill>
                <a:effectLst/>
                <a:latin typeface="Apercu" panose="020B0503050601040103" pitchFamily="34" charset="0"/>
              </a:rPr>
              <a:t>Perg</a:t>
            </a:r>
            <a:endParaRPr lang="de-AT" sz="2000" b="1" i="0" dirty="0">
              <a:solidFill>
                <a:srgbClr val="454740"/>
              </a:solidFill>
              <a:effectLst/>
              <a:latin typeface="Apercu" panose="020B0503050601040103" pitchFamily="34" charset="0"/>
            </a:endParaRPr>
          </a:p>
          <a:p>
            <a:pPr algn="l"/>
            <a:r>
              <a:rPr lang="de-AT" dirty="0">
                <a:solidFill>
                  <a:srgbClr val="454740"/>
                </a:solidFill>
                <a:latin typeface="Apercu" panose="020B0503050601040103" pitchFamily="34" charset="0"/>
              </a:rPr>
              <a:t>ab Ende 2024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DBA78CF3-DA12-575D-DEF3-219AA05D4844}"/>
              </a:ext>
            </a:extLst>
          </p:cNvPr>
          <p:cNvGrpSpPr/>
          <p:nvPr/>
        </p:nvGrpSpPr>
        <p:grpSpPr>
          <a:xfrm>
            <a:off x="2698293" y="4240598"/>
            <a:ext cx="450877" cy="447711"/>
            <a:chOff x="557203" y="3324473"/>
            <a:chExt cx="450877" cy="447711"/>
          </a:xfrm>
        </p:grpSpPr>
        <p:sp>
          <p:nvSpPr>
            <p:cNvPr id="7" name="Oval 18">
              <a:extLst>
                <a:ext uri="{FF2B5EF4-FFF2-40B4-BE49-F238E27FC236}">
                  <a16:creationId xmlns:a16="http://schemas.microsoft.com/office/drawing/2014/main" id="{8F181E3C-7434-3C07-0225-33DFFAA84FEB}"/>
                </a:ext>
              </a:extLst>
            </p:cNvPr>
            <p:cNvSpPr/>
            <p:nvPr/>
          </p:nvSpPr>
          <p:spPr>
            <a:xfrm>
              <a:off x="557203" y="3324473"/>
              <a:ext cx="450877" cy="447711"/>
            </a:xfrm>
            <a:prstGeom prst="ellipse">
              <a:avLst/>
            </a:prstGeom>
            <a:noFill/>
            <a:ln w="28575">
              <a:solidFill>
                <a:srgbClr val="E291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Oval 7">
              <a:extLst>
                <a:ext uri="{FF2B5EF4-FFF2-40B4-BE49-F238E27FC236}">
                  <a16:creationId xmlns:a16="http://schemas.microsoft.com/office/drawing/2014/main" id="{01A7CDC6-6023-2C74-98A4-C2FD29244967}"/>
                </a:ext>
              </a:extLst>
            </p:cNvPr>
            <p:cNvSpPr/>
            <p:nvPr/>
          </p:nvSpPr>
          <p:spPr>
            <a:xfrm>
              <a:off x="710653" y="3479799"/>
              <a:ext cx="143975" cy="142964"/>
            </a:xfrm>
            <a:prstGeom prst="ellipse">
              <a:avLst/>
            </a:prstGeom>
            <a:solidFill>
              <a:srgbClr val="E291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2" name="Rechteck 1">
            <a:extLst>
              <a:ext uri="{FF2B5EF4-FFF2-40B4-BE49-F238E27FC236}">
                <a16:creationId xmlns:a16="http://schemas.microsoft.com/office/drawing/2014/main" id="{AA21E473-3594-893C-12B9-F11D94D9685C}"/>
              </a:ext>
            </a:extLst>
          </p:cNvPr>
          <p:cNvSpPr txBox="1"/>
          <p:nvPr/>
        </p:nvSpPr>
        <p:spPr>
          <a:xfrm>
            <a:off x="440255" y="4843635"/>
            <a:ext cx="2708915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535353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lvl1pPr>
          </a:lstStyle>
          <a:p>
            <a:pPr algn="r"/>
            <a:r>
              <a:rPr lang="de-AT" sz="2000" b="1" i="0" dirty="0">
                <a:solidFill>
                  <a:srgbClr val="454740"/>
                </a:solidFill>
                <a:effectLst/>
                <a:latin typeface="Apercu" panose="020B0503050601040103" pitchFamily="34" charset="0"/>
              </a:rPr>
              <a:t>Gesundheitszentrum </a:t>
            </a:r>
          </a:p>
          <a:p>
            <a:pPr algn="r"/>
            <a:r>
              <a:rPr lang="de-AT" sz="2000" b="1" i="0" dirty="0">
                <a:solidFill>
                  <a:srgbClr val="454740"/>
                </a:solidFill>
                <a:effectLst/>
                <a:latin typeface="Apercu" panose="020B0503050601040103" pitchFamily="34" charset="0"/>
              </a:rPr>
              <a:t>Salzburg</a:t>
            </a:r>
          </a:p>
          <a:p>
            <a:pPr algn="r"/>
            <a:r>
              <a:rPr lang="de-AT" sz="2000" dirty="0">
                <a:solidFill>
                  <a:srgbClr val="454740"/>
                </a:solidFill>
                <a:latin typeface="Apercu" panose="020B0503050601040103" pitchFamily="34" charset="0"/>
              </a:rPr>
              <a:t>ab Sommer 2024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4F08FDA-98BD-7943-BB8F-3AAF2C6F8D9F}"/>
              </a:ext>
            </a:extLst>
          </p:cNvPr>
          <p:cNvSpPr txBox="1"/>
          <p:nvPr/>
        </p:nvSpPr>
        <p:spPr>
          <a:xfrm>
            <a:off x="782642" y="709917"/>
            <a:ext cx="40551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Neue</a:t>
            </a:r>
            <a:b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</a:br>
            <a: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Standorte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753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C49D2-84BC-2A3C-5EB1-F1B715D89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CAD8959-D490-A7F2-92B3-19B063CFAD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7BEB2">
              <a:alpha val="7072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1D13111-6DD5-342A-D90A-C52DD6F093C1}"/>
              </a:ext>
            </a:extLst>
          </p:cNvPr>
          <p:cNvSpPr/>
          <p:nvPr/>
        </p:nvSpPr>
        <p:spPr>
          <a:xfrm>
            <a:off x="4271086" y="-1614272"/>
            <a:ext cx="13182600" cy="13182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8755EEA-1A76-6C03-9163-92F7513A2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5" b="13005"/>
          <a:stretch/>
        </p:blipFill>
        <p:spPr>
          <a:xfrm>
            <a:off x="0" y="0"/>
            <a:ext cx="7188200" cy="299167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A1EFE54E-B9AB-542F-F05B-C2DFC819E7DC}"/>
              </a:ext>
            </a:extLst>
          </p:cNvPr>
          <p:cNvSpPr/>
          <p:nvPr/>
        </p:nvSpPr>
        <p:spPr>
          <a:xfrm>
            <a:off x="6708985" y="1767703"/>
            <a:ext cx="950976" cy="950976"/>
          </a:xfrm>
          <a:prstGeom prst="ellipse">
            <a:avLst/>
          </a:prstGeom>
          <a:solidFill>
            <a:srgbClr val="E291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0FEAB42-8F8F-51E8-D9B7-CBDAC63DD0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650" b="78551"/>
          <a:stretch/>
        </p:blipFill>
        <p:spPr>
          <a:xfrm>
            <a:off x="6877860" y="1948581"/>
            <a:ext cx="613226" cy="835459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E9D75558-1343-F027-210C-1EB6D8DA8B99}"/>
              </a:ext>
            </a:extLst>
          </p:cNvPr>
          <p:cNvSpPr txBox="1"/>
          <p:nvPr/>
        </p:nvSpPr>
        <p:spPr>
          <a:xfrm>
            <a:off x="7826632" y="736592"/>
            <a:ext cx="40551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SALVIDA Salzburg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Zentrum für Gesundheit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Guggenmoosstraße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 1, 5020 Salzburg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DB57033-C1F1-6DE4-5270-DF831F72BD61}"/>
              </a:ext>
            </a:extLst>
          </p:cNvPr>
          <p:cNvSpPr txBox="1"/>
          <p:nvPr/>
        </p:nvSpPr>
        <p:spPr>
          <a:xfrm>
            <a:off x="393738" y="4096460"/>
            <a:ext cx="40551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Ganzheitliche Gesundheit</a:t>
            </a:r>
            <a:b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</a:br>
            <a: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auf 4 Ebenen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A525741-EAE2-A1A9-D690-270EEF4A675A}"/>
              </a:ext>
            </a:extLst>
          </p:cNvPr>
          <p:cNvSpPr/>
          <p:nvPr/>
        </p:nvSpPr>
        <p:spPr>
          <a:xfrm>
            <a:off x="5213042" y="3387195"/>
            <a:ext cx="593722" cy="593722"/>
          </a:xfrm>
          <a:prstGeom prst="ellipse">
            <a:avLst/>
          </a:prstGeom>
          <a:solidFill>
            <a:srgbClr val="B7BE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6668A33-9DDA-CE22-02C2-5BDD1D983915}"/>
              </a:ext>
            </a:extLst>
          </p:cNvPr>
          <p:cNvSpPr/>
          <p:nvPr/>
        </p:nvSpPr>
        <p:spPr>
          <a:xfrm>
            <a:off x="5215719" y="4169189"/>
            <a:ext cx="593722" cy="593722"/>
          </a:xfrm>
          <a:prstGeom prst="ellipse">
            <a:avLst/>
          </a:prstGeom>
          <a:solidFill>
            <a:srgbClr val="445A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14B9275-C07F-FC6F-B6C6-F145325F4E7B}"/>
              </a:ext>
            </a:extLst>
          </p:cNvPr>
          <p:cNvSpPr/>
          <p:nvPr/>
        </p:nvSpPr>
        <p:spPr>
          <a:xfrm>
            <a:off x="5229149" y="4950579"/>
            <a:ext cx="593722" cy="593722"/>
          </a:xfrm>
          <a:prstGeom prst="ellipse">
            <a:avLst/>
          </a:prstGeom>
          <a:solidFill>
            <a:srgbClr val="F3D0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867A8B2-1BE6-8D0E-D6F2-6C92574A2D8B}"/>
              </a:ext>
            </a:extLst>
          </p:cNvPr>
          <p:cNvSpPr/>
          <p:nvPr/>
        </p:nvSpPr>
        <p:spPr>
          <a:xfrm>
            <a:off x="8682440" y="4952217"/>
            <a:ext cx="593722" cy="593722"/>
          </a:xfrm>
          <a:prstGeom prst="ellipse">
            <a:avLst/>
          </a:prstGeom>
          <a:solidFill>
            <a:srgbClr val="C6D7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1771D36-6AB1-A5CA-98D0-5FC22568B2FB}"/>
              </a:ext>
            </a:extLst>
          </p:cNvPr>
          <p:cNvSpPr/>
          <p:nvPr/>
        </p:nvSpPr>
        <p:spPr>
          <a:xfrm>
            <a:off x="8707442" y="5739628"/>
            <a:ext cx="593722" cy="593722"/>
          </a:xfrm>
          <a:prstGeom prst="ellipse">
            <a:avLst/>
          </a:prstGeom>
          <a:solidFill>
            <a:srgbClr val="D6CE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E5B7705-8B93-12EB-D78E-2A90F85B4289}"/>
              </a:ext>
            </a:extLst>
          </p:cNvPr>
          <p:cNvSpPr/>
          <p:nvPr/>
        </p:nvSpPr>
        <p:spPr>
          <a:xfrm>
            <a:off x="8707442" y="4168447"/>
            <a:ext cx="593722" cy="593722"/>
          </a:xfrm>
          <a:prstGeom prst="ellipse">
            <a:avLst/>
          </a:prstGeom>
          <a:solidFill>
            <a:srgbClr val="E291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E092616-1CA8-6659-9F31-EA1E564A2B9D}"/>
              </a:ext>
            </a:extLst>
          </p:cNvPr>
          <p:cNvSpPr txBox="1"/>
          <p:nvPr/>
        </p:nvSpPr>
        <p:spPr>
          <a:xfrm>
            <a:off x="5509903" y="3419212"/>
            <a:ext cx="220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Allgemeinmedizin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A93C8E9-35B6-ED25-7F1E-C19E044D1B5C}"/>
              </a:ext>
            </a:extLst>
          </p:cNvPr>
          <p:cNvSpPr txBox="1"/>
          <p:nvPr/>
        </p:nvSpPr>
        <p:spPr>
          <a:xfrm>
            <a:off x="5489807" y="4170404"/>
            <a:ext cx="169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Fa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chmedizin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60A0EE7-8760-6CCD-6A0A-1BCC501260E9}"/>
              </a:ext>
            </a:extLst>
          </p:cNvPr>
          <p:cNvSpPr txBox="1"/>
          <p:nvPr/>
        </p:nvSpPr>
        <p:spPr>
          <a:xfrm>
            <a:off x="5457572" y="4965360"/>
            <a:ext cx="220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olidFill>
                  <a:srgbClr val="4D4D4C"/>
                </a:solidFill>
                <a:latin typeface="Apercu Pro" panose="020B0503050601040103" pitchFamily="34" charset="0"/>
              </a:rPr>
              <a:t>Zahnmedizin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24104C40-CAAE-B3FA-2D2F-21149A425467}"/>
              </a:ext>
            </a:extLst>
          </p:cNvPr>
          <p:cNvSpPr txBox="1"/>
          <p:nvPr/>
        </p:nvSpPr>
        <p:spPr>
          <a:xfrm>
            <a:off x="8961686" y="4973623"/>
            <a:ext cx="220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Therapie Körper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B7D0063F-1C22-32C1-9478-252AA2625D10}"/>
              </a:ext>
            </a:extLst>
          </p:cNvPr>
          <p:cNvSpPr txBox="1"/>
          <p:nvPr/>
        </p:nvSpPr>
        <p:spPr>
          <a:xfrm>
            <a:off x="8948707" y="5769075"/>
            <a:ext cx="220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Therapie Geist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4C674423-87FE-D018-F531-ECBDA4249959}"/>
              </a:ext>
            </a:extLst>
          </p:cNvPr>
          <p:cNvSpPr txBox="1"/>
          <p:nvPr/>
        </p:nvSpPr>
        <p:spPr>
          <a:xfrm>
            <a:off x="9002178" y="4205458"/>
            <a:ext cx="302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Gesundheitsgastronomie</a:t>
            </a:r>
          </a:p>
        </p:txBody>
      </p:sp>
      <p:sp>
        <p:nvSpPr>
          <p:cNvPr id="24" name="Oval 15">
            <a:extLst>
              <a:ext uri="{FF2B5EF4-FFF2-40B4-BE49-F238E27FC236}">
                <a16:creationId xmlns:a16="http://schemas.microsoft.com/office/drawing/2014/main" id="{A5AA01DA-513E-913C-4A39-4BA4695CADE2}"/>
              </a:ext>
            </a:extLst>
          </p:cNvPr>
          <p:cNvSpPr/>
          <p:nvPr/>
        </p:nvSpPr>
        <p:spPr>
          <a:xfrm>
            <a:off x="8722665" y="2594617"/>
            <a:ext cx="593722" cy="593722"/>
          </a:xfrm>
          <a:prstGeom prst="ellipse">
            <a:avLst/>
          </a:prstGeom>
          <a:solidFill>
            <a:srgbClr val="FFEA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DF277566-266A-25C5-A267-ED5F6680436C}"/>
              </a:ext>
            </a:extLst>
          </p:cNvPr>
          <p:cNvSpPr txBox="1"/>
          <p:nvPr/>
        </p:nvSpPr>
        <p:spPr>
          <a:xfrm>
            <a:off x="9017401" y="2644328"/>
            <a:ext cx="3172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>
                <a:solidFill>
                  <a:srgbClr val="4D4D4C"/>
                </a:solidFill>
                <a:latin typeface="Apercu Pro" panose="020B0503050601040103" pitchFamily="34" charset="0"/>
              </a:rPr>
              <a:t>Lipoclinic</a:t>
            </a:r>
            <a:r>
              <a:rPr lang="de-DE" dirty="0">
                <a:solidFill>
                  <a:srgbClr val="4D4D4C"/>
                </a:solidFill>
                <a:latin typeface="Apercu Pro" panose="020B0503050601040103" pitchFamily="34" charset="0"/>
              </a:rPr>
              <a:t> Dr. Heck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percu Pro" panose="020B0503050601040103" pitchFamily="34" charset="0"/>
              <a:ea typeface="+mn-ea"/>
              <a:cs typeface="+mn-cs"/>
            </a:endParaRPr>
          </a:p>
        </p:txBody>
      </p:sp>
      <p:sp>
        <p:nvSpPr>
          <p:cNvPr id="4" name="Oval 12">
            <a:extLst>
              <a:ext uri="{FF2B5EF4-FFF2-40B4-BE49-F238E27FC236}">
                <a16:creationId xmlns:a16="http://schemas.microsoft.com/office/drawing/2014/main" id="{4FA538AB-3783-756E-13DD-0FA9EBD0BA2D}"/>
              </a:ext>
            </a:extLst>
          </p:cNvPr>
          <p:cNvSpPr/>
          <p:nvPr/>
        </p:nvSpPr>
        <p:spPr>
          <a:xfrm>
            <a:off x="5213042" y="5731969"/>
            <a:ext cx="593722" cy="593722"/>
          </a:xfrm>
          <a:prstGeom prst="ellipse">
            <a:avLst/>
          </a:prstGeom>
          <a:solidFill>
            <a:srgbClr val="3B8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3CBB0D0-66EC-C3AB-2405-64A8573C7849}"/>
              </a:ext>
            </a:extLst>
          </p:cNvPr>
          <p:cNvSpPr txBox="1"/>
          <p:nvPr/>
        </p:nvSpPr>
        <p:spPr>
          <a:xfrm>
            <a:off x="5441465" y="5746750"/>
            <a:ext cx="220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Tageschirurgie</a:t>
            </a:r>
          </a:p>
        </p:txBody>
      </p:sp>
      <p:sp>
        <p:nvSpPr>
          <p:cNvPr id="26" name="Oval 15">
            <a:extLst>
              <a:ext uri="{FF2B5EF4-FFF2-40B4-BE49-F238E27FC236}">
                <a16:creationId xmlns:a16="http://schemas.microsoft.com/office/drawing/2014/main" id="{AF1A2643-1F1F-5F70-E8F4-BAA448C11020}"/>
              </a:ext>
            </a:extLst>
          </p:cNvPr>
          <p:cNvSpPr/>
          <p:nvPr/>
        </p:nvSpPr>
        <p:spPr>
          <a:xfrm>
            <a:off x="8724790" y="3361665"/>
            <a:ext cx="593722" cy="593722"/>
          </a:xfrm>
          <a:prstGeom prst="ellipse">
            <a:avLst/>
          </a:prstGeom>
          <a:solidFill>
            <a:srgbClr val="445A59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CB511DF0-6990-6B8E-4528-10977A79EB49}"/>
              </a:ext>
            </a:extLst>
          </p:cNvPr>
          <p:cNvSpPr txBox="1"/>
          <p:nvPr/>
        </p:nvSpPr>
        <p:spPr>
          <a:xfrm>
            <a:off x="8969286" y="3411376"/>
            <a:ext cx="376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olidFill>
                  <a:srgbClr val="4D4D4C"/>
                </a:solidFill>
                <a:latin typeface="Apercu Pro" panose="020B0503050601040103" pitchFamily="34" charset="0"/>
              </a:rPr>
              <a:t>HBO- </a:t>
            </a:r>
            <a:r>
              <a:rPr lang="de-DE" dirty="0" err="1">
                <a:solidFill>
                  <a:srgbClr val="4D4D4C"/>
                </a:solidFill>
                <a:latin typeface="Apercu Pro" panose="020B0503050601040103" pitchFamily="34" charset="0"/>
              </a:rPr>
              <a:t>Hyperbares</a:t>
            </a:r>
            <a:r>
              <a:rPr lang="de-DE" dirty="0">
                <a:solidFill>
                  <a:srgbClr val="4D4D4C"/>
                </a:solidFill>
                <a:latin typeface="Apercu Pro" panose="020B0503050601040103" pitchFamily="34" charset="0"/>
              </a:rPr>
              <a:t> 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percu Pro" panose="020B0503050601040103" pitchFamily="34" charset="0"/>
                <a:ea typeface="+mn-ea"/>
                <a:cs typeface="+mn-cs"/>
              </a:rPr>
              <a:t>Sauerstoffzentrum</a:t>
            </a:r>
          </a:p>
        </p:txBody>
      </p:sp>
    </p:spTree>
    <p:extLst>
      <p:ext uri="{BB962C8B-B14F-4D97-AF65-F5344CB8AC3E}">
        <p14:creationId xmlns:p14="http://schemas.microsoft.com/office/powerpoint/2010/main" val="2134044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hteck 1"/>
          <p:cNvSpPr txBox="1"/>
          <p:nvPr/>
        </p:nvSpPr>
        <p:spPr>
          <a:xfrm>
            <a:off x="789005" y="2698030"/>
            <a:ext cx="6261836" cy="3970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9" tIns="45720" rIns="45719" bIns="45720" anchor="t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pPr algn="l"/>
            <a:r>
              <a:rPr lang="de-AT" sz="3500" spc="0" dirty="0">
                <a:solidFill>
                  <a:srgbClr val="4D4D4C"/>
                </a:solidFill>
                <a:latin typeface="Calibri"/>
                <a:cs typeface="Calibri"/>
              </a:rPr>
              <a:t>VORTEILE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1" spc="0" dirty="0">
                <a:solidFill>
                  <a:srgbClr val="4D4D4C"/>
                </a:solidFill>
                <a:latin typeface="Calibri"/>
                <a:cs typeface="Calibri"/>
              </a:rPr>
              <a:t>Patient*innen:</a:t>
            </a:r>
            <a:r>
              <a:rPr lang="de-DE" sz="1800" spc="0" dirty="0">
                <a:solidFill>
                  <a:srgbClr val="4D4D4C"/>
                </a:solidFill>
                <a:latin typeface="Calibri"/>
                <a:cs typeface="Calibri"/>
              </a:rPr>
              <a:t> Kund*innen im Gesundheitssystem, </a:t>
            </a:r>
            <a:br>
              <a:rPr lang="de-DE" sz="1800" spc="0" dirty="0">
                <a:solidFill>
                  <a:srgbClr val="4D4D4C"/>
                </a:solidFill>
                <a:latin typeface="Calibri"/>
                <a:cs typeface="Calibri"/>
              </a:rPr>
            </a:br>
            <a:r>
              <a:rPr lang="de-DE" sz="1800" spc="0" dirty="0" err="1">
                <a:solidFill>
                  <a:srgbClr val="4D4D4C"/>
                </a:solidFill>
                <a:latin typeface="Calibri"/>
                <a:cs typeface="Calibri"/>
              </a:rPr>
              <a:t>One</a:t>
            </a:r>
            <a:r>
              <a:rPr lang="de-DE" sz="1800" spc="0" dirty="0">
                <a:solidFill>
                  <a:srgbClr val="4D4D4C"/>
                </a:solidFill>
                <a:latin typeface="Calibri"/>
                <a:cs typeface="Calibri"/>
              </a:rPr>
              <a:t>-</a:t>
            </a:r>
            <a:r>
              <a:rPr lang="de-DE" sz="1800" spc="0" dirty="0" err="1">
                <a:solidFill>
                  <a:srgbClr val="4D4D4C"/>
                </a:solidFill>
                <a:latin typeface="Calibri"/>
                <a:cs typeface="Calibri"/>
              </a:rPr>
              <a:t>Stop</a:t>
            </a:r>
            <a:r>
              <a:rPr lang="de-DE" sz="1800" spc="0" dirty="0">
                <a:solidFill>
                  <a:srgbClr val="4D4D4C"/>
                </a:solidFill>
                <a:latin typeface="Calibri"/>
                <a:cs typeface="Calibri"/>
              </a:rPr>
              <a:t>-Shop Erlebnis – breite Leistungspalette </a:t>
            </a:r>
            <a:br>
              <a:rPr lang="de-DE" sz="1800" spc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800" spc="0" dirty="0">
                <a:solidFill>
                  <a:srgbClr val="4D4D4C"/>
                </a:solidFill>
                <a:latin typeface="Calibri"/>
                <a:cs typeface="Calibri"/>
              </a:rPr>
              <a:t>an einem Standort, Zeitersparnis</a:t>
            </a:r>
            <a:endParaRPr lang="de-DE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e-DE" sz="1800" b="1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1" spc="0" dirty="0" err="1">
                <a:solidFill>
                  <a:srgbClr val="4D4D4C"/>
                </a:solidFill>
                <a:latin typeface="Calibri"/>
                <a:cs typeface="Calibri"/>
              </a:rPr>
              <a:t>Ärzt</a:t>
            </a:r>
            <a:r>
              <a:rPr lang="de-DE" sz="1800" b="1" spc="0" dirty="0">
                <a:solidFill>
                  <a:srgbClr val="4D4D4C"/>
                </a:solidFill>
                <a:latin typeface="Calibri"/>
                <a:cs typeface="Calibri"/>
              </a:rPr>
              <a:t>*innen: </a:t>
            </a:r>
            <a:r>
              <a:rPr lang="de-DE" sz="1800" spc="0" dirty="0">
                <a:solidFill>
                  <a:srgbClr val="4D4D4C"/>
                </a:solidFill>
                <a:latin typeface="Calibri"/>
                <a:cs typeface="Calibri"/>
              </a:rPr>
              <a:t>Ordination Sorglos, Patient*innen im Fokus, übergreifende Zusammenarbeit &amp; Zusammenhalt im Team</a:t>
            </a:r>
            <a:br>
              <a:rPr lang="de-DE" sz="1800" spc="0" dirty="0">
                <a:solidFill>
                  <a:srgbClr val="4D4D4C"/>
                </a:solidFill>
                <a:latin typeface="Calibri"/>
                <a:cs typeface="Calibri"/>
              </a:rPr>
            </a:br>
            <a:endParaRPr lang="de-DE" sz="1800" b="1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1" spc="0" dirty="0">
                <a:solidFill>
                  <a:srgbClr val="4D4D4C"/>
                </a:solidFill>
                <a:latin typeface="Calibri"/>
                <a:cs typeface="Calibri"/>
              </a:rPr>
              <a:t>Mitarbeiter*innen:</a:t>
            </a:r>
            <a:r>
              <a:rPr lang="de-DE" sz="1800" spc="0" dirty="0">
                <a:solidFill>
                  <a:srgbClr val="4D4D4C"/>
                </a:solidFill>
                <a:latin typeface="Calibri"/>
                <a:cs typeface="Calibri"/>
              </a:rPr>
              <a:t>  </a:t>
            </a:r>
            <a:r>
              <a:rPr lang="de-DE" sz="1800" spc="0" dirty="0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Abwechslungsreiche Tätigkeiten durch breites Angebot – </a:t>
            </a:r>
            <a:r>
              <a:rPr lang="de-DE" sz="1800" spc="0" dirty="0" err="1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indiv</a:t>
            </a:r>
            <a:r>
              <a:rPr lang="de-DE" sz="1800" spc="0" dirty="0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. Karrieremodelle, sicherer &amp; motivierender Arbeitsplatz</a:t>
            </a:r>
            <a:endParaRPr lang="de-DE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AT" sz="100" spc="0" dirty="0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Vereine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81F0DF-A076-CF43-2817-116227F7E7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7" r="16747"/>
          <a:stretch/>
        </p:blipFill>
        <p:spPr>
          <a:xfrm>
            <a:off x="7050841" y="-403543"/>
            <a:ext cx="7862477" cy="7865449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4" name="Flussdiagramm: Verbinder 3">
            <a:extLst>
              <a:ext uri="{FF2B5EF4-FFF2-40B4-BE49-F238E27FC236}">
                <a16:creationId xmlns:a16="http://schemas.microsoft.com/office/drawing/2014/main" id="{21529AB1-1907-83F2-37FB-3B4546F0C937}"/>
              </a:ext>
            </a:extLst>
          </p:cNvPr>
          <p:cNvSpPr/>
          <p:nvPr/>
        </p:nvSpPr>
        <p:spPr>
          <a:xfrm>
            <a:off x="6265334" y="333013"/>
            <a:ext cx="2394581" cy="2365017"/>
          </a:xfrm>
          <a:prstGeom prst="flowChartConnector">
            <a:avLst/>
          </a:prstGeom>
          <a:solidFill>
            <a:srgbClr val="CFD7C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1A63C08-2ADE-C63E-9362-C8309EB83840}"/>
              </a:ext>
            </a:extLst>
          </p:cNvPr>
          <p:cNvSpPr txBox="1"/>
          <p:nvPr/>
        </p:nvSpPr>
        <p:spPr>
          <a:xfrm>
            <a:off x="6426200" y="956298"/>
            <a:ext cx="2072847" cy="150810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de-AT" sz="2300" b="1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HAPPY </a:t>
            </a:r>
            <a:br>
              <a:rPr lang="de-AT" sz="2300" b="1">
                <a:solidFill>
                  <a:srgbClr val="4D4D4C"/>
                </a:solidFill>
                <a:latin typeface="Calibri"/>
                <a:ea typeface="Calibri"/>
                <a:cs typeface="Calibri"/>
              </a:rPr>
            </a:br>
            <a:r>
              <a:rPr lang="de-AT" sz="2300" b="1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PLACE FÜR </a:t>
            </a:r>
            <a:br>
              <a:rPr lang="de-AT" sz="2300" b="1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2300" b="1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GESUNDHEIT</a:t>
            </a:r>
            <a:br>
              <a:rPr lang="de-AT" sz="2300" b="1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2300"/>
          </a:p>
        </p:txBody>
      </p:sp>
    </p:spTree>
    <p:extLst>
      <p:ext uri="{BB962C8B-B14F-4D97-AF65-F5344CB8AC3E}">
        <p14:creationId xmlns:p14="http://schemas.microsoft.com/office/powerpoint/2010/main" val="6986250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99FD688-9270-AF20-5CEB-BA941E0EF1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5" t="-3767" r="31863" b="3539"/>
          <a:stretch/>
        </p:blipFill>
        <p:spPr>
          <a:xfrm>
            <a:off x="3772236" y="-1486384"/>
            <a:ext cx="9832365" cy="9853057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38" name="Rechteck 1"/>
          <p:cNvSpPr txBox="1"/>
          <p:nvPr/>
        </p:nvSpPr>
        <p:spPr>
          <a:xfrm>
            <a:off x="779173" y="2698030"/>
            <a:ext cx="3003284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9" tIns="45720" rIns="45719" bIns="45720" anchor="t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pPr algn="l"/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EINBLICKE</a:t>
            </a:r>
            <a:endParaRPr lang="de-AT" sz="35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IN DIE GESUNDHEIT</a:t>
            </a:r>
            <a:b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</a:br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DER ZUKUNFT</a:t>
            </a:r>
            <a:endParaRPr lang="de-AT" sz="35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cs typeface="Calibri"/>
              </a:rPr>
              <a:t>Vereine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AT" sz="1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Vereine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Vereine</a:t>
            </a:r>
          </a:p>
        </p:txBody>
      </p:sp>
    </p:spTree>
    <p:extLst>
      <p:ext uri="{BB962C8B-B14F-4D97-AF65-F5344CB8AC3E}">
        <p14:creationId xmlns:p14="http://schemas.microsoft.com/office/powerpoint/2010/main" val="915920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99FD688-9270-AF20-5CEB-BA941E0EF1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38" t="2169" r="20821" b="-2626"/>
          <a:stretch/>
        </p:blipFill>
        <p:spPr>
          <a:xfrm>
            <a:off x="3772236" y="-1486384"/>
            <a:ext cx="9824920" cy="9875544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38" name="Rechteck 1"/>
          <p:cNvSpPr txBox="1"/>
          <p:nvPr/>
        </p:nvSpPr>
        <p:spPr>
          <a:xfrm>
            <a:off x="779173" y="2698030"/>
            <a:ext cx="3003284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20" rIns="45719" bIns="45720" anchor="t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pPr algn="l"/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EINBLICKE</a:t>
            </a:r>
            <a:endParaRPr lang="de-AT" sz="35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IN DIE GESUNDHEIT</a:t>
            </a:r>
            <a:b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</a:br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DER ZUKUNFT</a:t>
            </a:r>
            <a:endParaRPr lang="de-AT" sz="35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cs typeface="Calibri"/>
              </a:rPr>
              <a:t>Vereine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AT" sz="1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Vereine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Vereine</a:t>
            </a:r>
          </a:p>
        </p:txBody>
      </p:sp>
    </p:spTree>
    <p:extLst>
      <p:ext uri="{BB962C8B-B14F-4D97-AF65-F5344CB8AC3E}">
        <p14:creationId xmlns:p14="http://schemas.microsoft.com/office/powerpoint/2010/main" val="32480379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99FD688-9270-AF20-5CEB-BA941E0EF1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72" t="680" r="6415" b="-907"/>
          <a:stretch/>
        </p:blipFill>
        <p:spPr>
          <a:xfrm>
            <a:off x="3772236" y="-1486384"/>
            <a:ext cx="9813778" cy="992046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38" name="Rechteck 1"/>
          <p:cNvSpPr txBox="1"/>
          <p:nvPr/>
        </p:nvSpPr>
        <p:spPr>
          <a:xfrm>
            <a:off x="779173" y="2698030"/>
            <a:ext cx="3003284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9" tIns="45720" rIns="45719" bIns="45720" anchor="t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pPr algn="l"/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EINBLICKE</a:t>
            </a:r>
            <a:endParaRPr lang="de-AT" sz="35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IN DIE GESUNDHEIT</a:t>
            </a:r>
            <a:b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</a:br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DER ZUKUNFT</a:t>
            </a:r>
            <a:endParaRPr lang="de-AT" sz="35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cs typeface="Calibri"/>
              </a:rPr>
              <a:t>Vereine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AT" sz="1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Vereine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Vereine</a:t>
            </a:r>
          </a:p>
        </p:txBody>
      </p:sp>
    </p:spTree>
    <p:extLst>
      <p:ext uri="{BB962C8B-B14F-4D97-AF65-F5344CB8AC3E}">
        <p14:creationId xmlns:p14="http://schemas.microsoft.com/office/powerpoint/2010/main" val="38221514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99FD688-9270-AF20-5CEB-BA941E0EF1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18" r="16918"/>
          <a:stretch/>
        </p:blipFill>
        <p:spPr>
          <a:xfrm>
            <a:off x="3772236" y="-1486384"/>
            <a:ext cx="9821291" cy="989800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38" name="Rechteck 1"/>
          <p:cNvSpPr txBox="1"/>
          <p:nvPr/>
        </p:nvSpPr>
        <p:spPr>
          <a:xfrm>
            <a:off x="779173" y="2698030"/>
            <a:ext cx="3003284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20" rIns="45719" bIns="45720" anchor="t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pPr algn="l"/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EINBLICKE</a:t>
            </a:r>
            <a:endParaRPr lang="de-AT" sz="35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IN DIE GESUNDHEIT</a:t>
            </a:r>
            <a:b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</a:br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DER ZUKUNFT</a:t>
            </a:r>
            <a:endParaRPr lang="de-AT" sz="35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cs typeface="Calibri"/>
              </a:rPr>
              <a:t>Vereine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AT" sz="1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Vereine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Vereine</a:t>
            </a:r>
          </a:p>
        </p:txBody>
      </p:sp>
    </p:spTree>
    <p:extLst>
      <p:ext uri="{BB962C8B-B14F-4D97-AF65-F5344CB8AC3E}">
        <p14:creationId xmlns:p14="http://schemas.microsoft.com/office/powerpoint/2010/main" val="30576336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99FD688-9270-AF20-5CEB-BA941E0EF1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399" b="16399"/>
          <a:stretch/>
        </p:blipFill>
        <p:spPr>
          <a:xfrm>
            <a:off x="3772236" y="-1486384"/>
            <a:ext cx="9821291" cy="989800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38" name="Rechteck 1"/>
          <p:cNvSpPr txBox="1"/>
          <p:nvPr/>
        </p:nvSpPr>
        <p:spPr>
          <a:xfrm>
            <a:off x="779173" y="2698030"/>
            <a:ext cx="3003284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9" tIns="45720" rIns="45719" bIns="45720" anchor="t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pPr algn="l"/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EINBLICKE</a:t>
            </a:r>
            <a:endParaRPr lang="de-AT" sz="35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IN DIE GESUNDHEIT</a:t>
            </a:r>
            <a:b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</a:br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DER ZUKUNFT</a:t>
            </a:r>
            <a:endParaRPr lang="de-AT" sz="35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cs typeface="Calibri"/>
              </a:rPr>
              <a:t>Vereine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AT" sz="1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Vereine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Vereine</a:t>
            </a:r>
          </a:p>
        </p:txBody>
      </p:sp>
    </p:spTree>
    <p:extLst>
      <p:ext uri="{BB962C8B-B14F-4D97-AF65-F5344CB8AC3E}">
        <p14:creationId xmlns:p14="http://schemas.microsoft.com/office/powerpoint/2010/main" val="9143861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99FD688-9270-AF20-5CEB-BA941E0EF1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18" r="16918"/>
          <a:stretch/>
        </p:blipFill>
        <p:spPr>
          <a:xfrm>
            <a:off x="3772236" y="-1486384"/>
            <a:ext cx="9821291" cy="989800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38" name="Rechteck 1"/>
          <p:cNvSpPr txBox="1"/>
          <p:nvPr/>
        </p:nvSpPr>
        <p:spPr>
          <a:xfrm>
            <a:off x="779173" y="2698030"/>
            <a:ext cx="3003284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20" rIns="45719" bIns="45720" anchor="t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pPr algn="l"/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EINBLICKE</a:t>
            </a:r>
            <a:endParaRPr lang="de-AT" sz="35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IN DIE GESUNDHEIT</a:t>
            </a:r>
            <a:b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</a:br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DER ZUKUNFT</a:t>
            </a:r>
            <a:endParaRPr lang="de-AT" sz="35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cs typeface="Calibri"/>
              </a:rPr>
              <a:t>Vereine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AT" sz="1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Vereine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Vereine</a:t>
            </a:r>
          </a:p>
        </p:txBody>
      </p:sp>
    </p:spTree>
    <p:extLst>
      <p:ext uri="{BB962C8B-B14F-4D97-AF65-F5344CB8AC3E}">
        <p14:creationId xmlns:p14="http://schemas.microsoft.com/office/powerpoint/2010/main" val="30414998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E62CF-3E28-0D44-4622-85FBAD577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92BE235-94F3-A466-BA23-558043764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" r="408"/>
          <a:stretch/>
        </p:blipFill>
        <p:spPr>
          <a:xfrm>
            <a:off x="3772236" y="-1486384"/>
            <a:ext cx="9821291" cy="989800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38" name="Rechteck 1">
            <a:extLst>
              <a:ext uri="{FF2B5EF4-FFF2-40B4-BE49-F238E27FC236}">
                <a16:creationId xmlns:a16="http://schemas.microsoft.com/office/drawing/2014/main" id="{E87EF7BD-F04B-2CD4-9304-275D09449E26}"/>
              </a:ext>
            </a:extLst>
          </p:cNvPr>
          <p:cNvSpPr txBox="1"/>
          <p:nvPr/>
        </p:nvSpPr>
        <p:spPr>
          <a:xfrm>
            <a:off x="779173" y="2698030"/>
            <a:ext cx="3003284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20" rIns="45719" bIns="45720" anchor="t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pPr algn="l"/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EINBLICKE</a:t>
            </a:r>
            <a:endParaRPr lang="de-AT" sz="35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IN DIE GESUNDHEIT</a:t>
            </a:r>
            <a:b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</a:br>
            <a:r>
              <a:rPr lang="de-AT" sz="3500" spc="0">
                <a:solidFill>
                  <a:srgbClr val="4D4D4C"/>
                </a:solidFill>
                <a:latin typeface="Calibri"/>
                <a:cs typeface="Calibri"/>
              </a:rPr>
              <a:t>DER ZUKUNFT</a:t>
            </a:r>
            <a:endParaRPr lang="de-AT" sz="35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cs typeface="Calibri"/>
              </a:rPr>
              <a:t>Vereine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AT" sz="100" spc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Vereine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AT" sz="100" spc="0">
                <a:solidFill>
                  <a:srgbClr val="4D4D4C"/>
                </a:solidFill>
                <a:latin typeface="Calibri"/>
                <a:ea typeface="Calibri"/>
                <a:cs typeface="Calibri"/>
              </a:rPr>
              <a:t>Vereine</a:t>
            </a:r>
          </a:p>
        </p:txBody>
      </p:sp>
    </p:spTree>
    <p:extLst>
      <p:ext uri="{BB962C8B-B14F-4D97-AF65-F5344CB8AC3E}">
        <p14:creationId xmlns:p14="http://schemas.microsoft.com/office/powerpoint/2010/main" val="8383619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3FF5F-5578-E315-B494-90FBBD378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hteck 5">
            <a:extLst>
              <a:ext uri="{FF2B5EF4-FFF2-40B4-BE49-F238E27FC236}">
                <a16:creationId xmlns:a16="http://schemas.microsoft.com/office/drawing/2014/main" id="{B7C24809-E6E9-77D2-D9A4-1E8DA6D15737}"/>
              </a:ext>
            </a:extLst>
          </p:cNvPr>
          <p:cNvSpPr/>
          <p:nvPr/>
        </p:nvSpPr>
        <p:spPr>
          <a:xfrm>
            <a:off x="-519580" y="-500412"/>
            <a:ext cx="12711580" cy="7647646"/>
          </a:xfrm>
          <a:prstGeom prst="rect">
            <a:avLst/>
          </a:prstGeom>
          <a:solidFill>
            <a:srgbClr val="3B8BB0"/>
          </a:solidFill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7" name="Oval 4">
            <a:extLst>
              <a:ext uri="{FF2B5EF4-FFF2-40B4-BE49-F238E27FC236}">
                <a16:creationId xmlns:a16="http://schemas.microsoft.com/office/drawing/2014/main" id="{05714675-5DEB-E8BA-97EF-230EAB153E6B}"/>
              </a:ext>
            </a:extLst>
          </p:cNvPr>
          <p:cNvSpPr/>
          <p:nvPr/>
        </p:nvSpPr>
        <p:spPr>
          <a:xfrm>
            <a:off x="1173203" y="-1531562"/>
            <a:ext cx="9845594" cy="992112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8" name="Rechteck 1">
            <a:extLst>
              <a:ext uri="{FF2B5EF4-FFF2-40B4-BE49-F238E27FC236}">
                <a16:creationId xmlns:a16="http://schemas.microsoft.com/office/drawing/2014/main" id="{E0B925E2-F400-BD8E-EFA7-70E22D2DEA53}"/>
              </a:ext>
            </a:extLst>
          </p:cNvPr>
          <p:cNvSpPr txBox="1"/>
          <p:nvPr/>
        </p:nvSpPr>
        <p:spPr>
          <a:xfrm>
            <a:off x="2447287" y="914499"/>
            <a:ext cx="7297425" cy="575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tIns="45720" rIns="45719" bIns="45720" anchor="t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r>
              <a:rPr lang="de-DE" sz="4400" b="1" dirty="0">
                <a:solidFill>
                  <a:srgbClr val="3B8BB0"/>
                </a:solidFill>
                <a:latin typeface="Apercu"/>
              </a:rPr>
              <a:t>SALVIDA</a:t>
            </a:r>
            <a:br>
              <a:rPr lang="de-DE" sz="4400" b="1" dirty="0">
                <a:solidFill>
                  <a:srgbClr val="3B8BB0"/>
                </a:solidFill>
                <a:latin typeface="Apercu"/>
              </a:rPr>
            </a:br>
            <a:r>
              <a:rPr lang="de-DE" sz="4400" b="1" dirty="0">
                <a:solidFill>
                  <a:srgbClr val="3B8BB0"/>
                </a:solidFill>
                <a:latin typeface="Apercu"/>
              </a:rPr>
              <a:t>TAGESCHIRURGIE</a:t>
            </a:r>
            <a:br>
              <a:rPr lang="de-DE" sz="4400" dirty="0">
                <a:solidFill>
                  <a:srgbClr val="3B8BB0"/>
                </a:solidFill>
                <a:latin typeface="Apercu"/>
              </a:rPr>
            </a:br>
            <a:endParaRPr lang="de-DE" sz="4400" dirty="0">
              <a:solidFill>
                <a:srgbClr val="3B8BB0"/>
              </a:solidFill>
              <a:latin typeface="Apercu"/>
            </a:endParaRPr>
          </a:p>
          <a:p>
            <a:r>
              <a:rPr lang="de-DE" sz="3600" dirty="0">
                <a:solidFill>
                  <a:srgbClr val="3B8BB0"/>
                </a:solidFill>
                <a:latin typeface="Apercu"/>
              </a:rPr>
              <a:t>Alles an einem Tag</a:t>
            </a:r>
          </a:p>
          <a:p>
            <a:br>
              <a:rPr lang="de-DE" sz="4400" dirty="0">
                <a:solidFill>
                  <a:srgbClr val="3B8BB0"/>
                </a:solidFill>
                <a:latin typeface="Apercu"/>
              </a:rPr>
            </a:br>
            <a:r>
              <a:rPr lang="de-DE" sz="3600" dirty="0">
                <a:solidFill>
                  <a:srgbClr val="3B8BB0"/>
                </a:solidFill>
                <a:latin typeface="Apercu"/>
              </a:rPr>
              <a:t>BEDEUTUNG VON</a:t>
            </a:r>
          </a:p>
          <a:p>
            <a:r>
              <a:rPr lang="de-DE" sz="3600" b="0" i="0" dirty="0">
                <a:solidFill>
                  <a:srgbClr val="3B8BB0"/>
                </a:solidFill>
                <a:effectLst/>
                <a:latin typeface="Apercu"/>
              </a:rPr>
              <a:t>E</a:t>
            </a:r>
            <a:r>
              <a:rPr lang="de-DE" sz="3600" dirty="0">
                <a:solidFill>
                  <a:srgbClr val="3B8BB0"/>
                </a:solidFill>
                <a:latin typeface="Apercu"/>
              </a:rPr>
              <a:t>XTRAMURALEN</a:t>
            </a:r>
            <a:br>
              <a:rPr lang="de-DE" sz="3600" dirty="0">
                <a:solidFill>
                  <a:srgbClr val="3B8BB0"/>
                </a:solidFill>
                <a:latin typeface="Apercu"/>
              </a:rPr>
            </a:br>
            <a:r>
              <a:rPr lang="de-DE" sz="3600" dirty="0">
                <a:solidFill>
                  <a:srgbClr val="3B8BB0"/>
                </a:solidFill>
                <a:latin typeface="Apercu"/>
              </a:rPr>
              <a:t>EINGRIFFEN</a:t>
            </a:r>
            <a:endParaRPr lang="de-DE" sz="3600" b="0" i="0" dirty="0">
              <a:solidFill>
                <a:srgbClr val="3B8BB0"/>
              </a:solidFill>
              <a:effectLst/>
              <a:latin typeface="Apercu"/>
            </a:endParaRPr>
          </a:p>
          <a:p>
            <a:endParaRPr lang="de-AT" dirty="0">
              <a:solidFill>
                <a:srgbClr val="3B8BB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26913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2904B-0D4C-7D26-BBC5-DB84C216A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6BE12B6C-2120-ABB1-F6FA-DAD582705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8" r="16648"/>
          <a:stretch/>
        </p:blipFill>
        <p:spPr>
          <a:xfrm>
            <a:off x="7041009" y="-403544"/>
            <a:ext cx="7862477" cy="7865449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38" name="Rechteck 1">
            <a:extLst>
              <a:ext uri="{FF2B5EF4-FFF2-40B4-BE49-F238E27FC236}">
                <a16:creationId xmlns:a16="http://schemas.microsoft.com/office/drawing/2014/main" id="{1C2A943F-5ED5-2DA9-674B-12AE3D009CE1}"/>
              </a:ext>
            </a:extLst>
          </p:cNvPr>
          <p:cNvSpPr txBox="1"/>
          <p:nvPr/>
        </p:nvSpPr>
        <p:spPr>
          <a:xfrm>
            <a:off x="857627" y="2264078"/>
            <a:ext cx="5774027" cy="4308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pPr algn="l"/>
            <a:r>
              <a:rPr lang="de-AT" sz="3600" u="sng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VORTEILE:</a:t>
            </a:r>
          </a:p>
          <a:p>
            <a:pPr algn="l"/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Hoher Komfort &amp; Dienstleistungsqualität </a:t>
            </a:r>
            <a:br>
              <a:rPr lang="de-AT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Kurze Wartezeiten &amp; Erholung in vertrauter Umgebung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Einfache Verfügbarkeit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Ressourcen-Effizienz </a:t>
            </a:r>
          </a:p>
          <a:p>
            <a:pPr algn="l"/>
            <a:r>
              <a:rPr lang="de-AT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Unterstützung von Krankenhäusern durch Auslagerung von bestimmten Leistungen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Vereine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AT" sz="1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Vereine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AT" sz="1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Vereine</a:t>
            </a:r>
          </a:p>
        </p:txBody>
      </p:sp>
      <p:sp>
        <p:nvSpPr>
          <p:cNvPr id="2" name="Flussdiagramm: Verbinder 1">
            <a:extLst>
              <a:ext uri="{FF2B5EF4-FFF2-40B4-BE49-F238E27FC236}">
                <a16:creationId xmlns:a16="http://schemas.microsoft.com/office/drawing/2014/main" id="{992264B8-BCD6-55BF-BB25-DC6EE687F3B7}"/>
              </a:ext>
            </a:extLst>
          </p:cNvPr>
          <p:cNvSpPr/>
          <p:nvPr/>
        </p:nvSpPr>
        <p:spPr>
          <a:xfrm>
            <a:off x="6768106" y="721564"/>
            <a:ext cx="1722475" cy="1701209"/>
          </a:xfrm>
          <a:prstGeom prst="flowChartConnector">
            <a:avLst/>
          </a:prstGeom>
          <a:solidFill>
            <a:srgbClr val="CFD7C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DB184D7-21C2-414F-FD26-FF14ED17ABB7}"/>
              </a:ext>
            </a:extLst>
          </p:cNvPr>
          <p:cNvSpPr txBox="1"/>
          <p:nvPr/>
        </p:nvSpPr>
        <p:spPr>
          <a:xfrm>
            <a:off x="6768105" y="1156669"/>
            <a:ext cx="17224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AT" sz="2400" b="1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TAGES-</a:t>
            </a:r>
            <a:br>
              <a:rPr lang="de-AT" sz="2400" b="1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2400" b="1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CHIRURGIE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611224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8005C-FF72-0760-2646-E89F54183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hteck 5">
            <a:extLst>
              <a:ext uri="{FF2B5EF4-FFF2-40B4-BE49-F238E27FC236}">
                <a16:creationId xmlns:a16="http://schemas.microsoft.com/office/drawing/2014/main" id="{6FC9DFAF-D2FE-49BE-1E71-7902E6AB5023}"/>
              </a:ext>
            </a:extLst>
          </p:cNvPr>
          <p:cNvSpPr/>
          <p:nvPr/>
        </p:nvSpPr>
        <p:spPr>
          <a:xfrm>
            <a:off x="-519580" y="-500412"/>
            <a:ext cx="12711580" cy="7647646"/>
          </a:xfrm>
          <a:prstGeom prst="rect">
            <a:avLst/>
          </a:prstGeom>
          <a:solidFill>
            <a:srgbClr val="445A59"/>
          </a:solidFill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7" name="Oval 4">
            <a:extLst>
              <a:ext uri="{FF2B5EF4-FFF2-40B4-BE49-F238E27FC236}">
                <a16:creationId xmlns:a16="http://schemas.microsoft.com/office/drawing/2014/main" id="{D831021B-D033-BF4A-9B84-05B852274509}"/>
              </a:ext>
            </a:extLst>
          </p:cNvPr>
          <p:cNvSpPr/>
          <p:nvPr/>
        </p:nvSpPr>
        <p:spPr>
          <a:xfrm>
            <a:off x="1173203" y="-1531562"/>
            <a:ext cx="9845594" cy="992112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" name="Grafik 2" descr="Ein Bild, das Text, Schrift, Logo, Grafiken enthält.&#10;&#10;Automatisch generierte Beschreibung">
            <a:extLst>
              <a:ext uri="{FF2B5EF4-FFF2-40B4-BE49-F238E27FC236}">
                <a16:creationId xmlns:a16="http://schemas.microsoft.com/office/drawing/2014/main" id="{DA3A759D-F69E-7F8A-D6B7-A0FDF03CF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671" y="1806698"/>
            <a:ext cx="7262657" cy="324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3567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C9410-658F-7101-2FD0-886826BF2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76CAA7E3-3E43-B4FF-5898-02D8B597B5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-2811" r="13664" b="2811"/>
          <a:stretch/>
        </p:blipFill>
        <p:spPr>
          <a:xfrm>
            <a:off x="7041009" y="-403544"/>
            <a:ext cx="7862477" cy="7865449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38" name="Rechteck 1">
            <a:extLst>
              <a:ext uri="{FF2B5EF4-FFF2-40B4-BE49-F238E27FC236}">
                <a16:creationId xmlns:a16="http://schemas.microsoft.com/office/drawing/2014/main" id="{DC5F6F3C-8E59-E55F-0F06-FEAF5755B0D9}"/>
              </a:ext>
            </a:extLst>
          </p:cNvPr>
          <p:cNvSpPr txBox="1"/>
          <p:nvPr/>
        </p:nvSpPr>
        <p:spPr>
          <a:xfrm>
            <a:off x="765827" y="1584954"/>
            <a:ext cx="5774027" cy="2569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pPr algn="l"/>
            <a:r>
              <a:rPr lang="de-AT" sz="35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HEILEN DURCH SAUERSTOFF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Hochmoderne Druckkammer der Firma Haux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Hyperbare Sauerstoff  Therapie (HBO)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8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Höhenmedizin in hypobarer Umgebung</a:t>
            </a:r>
          </a:p>
          <a:p>
            <a:pPr algn="l"/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Flussdiagramm: Verbinder 1">
            <a:extLst>
              <a:ext uri="{FF2B5EF4-FFF2-40B4-BE49-F238E27FC236}">
                <a16:creationId xmlns:a16="http://schemas.microsoft.com/office/drawing/2014/main" id="{E2DA5372-7877-3BF1-19B9-66F1D3A0A2E8}"/>
              </a:ext>
            </a:extLst>
          </p:cNvPr>
          <p:cNvSpPr/>
          <p:nvPr/>
        </p:nvSpPr>
        <p:spPr>
          <a:xfrm>
            <a:off x="6768106" y="721564"/>
            <a:ext cx="1722475" cy="1701209"/>
          </a:xfrm>
          <a:prstGeom prst="flowChartConnector">
            <a:avLst/>
          </a:prstGeom>
          <a:solidFill>
            <a:srgbClr val="CFD7C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31A04D0-C368-8622-4BF4-69F671AF0B9D}"/>
              </a:ext>
            </a:extLst>
          </p:cNvPr>
          <p:cNvSpPr txBox="1"/>
          <p:nvPr/>
        </p:nvSpPr>
        <p:spPr>
          <a:xfrm>
            <a:off x="6768105" y="1156669"/>
            <a:ext cx="17224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AT" sz="2400" b="1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HBO</a:t>
            </a:r>
            <a:br>
              <a:rPr lang="de-AT" sz="2400" b="1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2400" b="1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SALZBURG</a:t>
            </a:r>
            <a:endParaRPr lang="de-DE" sz="2400" dirty="0"/>
          </a:p>
        </p:txBody>
      </p:sp>
      <p:sp>
        <p:nvSpPr>
          <p:cNvPr id="3" name="Rechteck 1">
            <a:extLst>
              <a:ext uri="{FF2B5EF4-FFF2-40B4-BE49-F238E27FC236}">
                <a16:creationId xmlns:a16="http://schemas.microsoft.com/office/drawing/2014/main" id="{22A87F9F-5BA7-768E-2743-4597FA37E511}"/>
              </a:ext>
            </a:extLst>
          </p:cNvPr>
          <p:cNvSpPr txBox="1"/>
          <p:nvPr/>
        </p:nvSpPr>
        <p:spPr>
          <a:xfrm>
            <a:off x="879952" y="4090686"/>
            <a:ext cx="5774027" cy="261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pPr algn="l"/>
            <a:r>
              <a:rPr lang="de-AT" sz="1800" b="1" u="sng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Anwendungsbereiche:</a:t>
            </a:r>
          </a:p>
          <a:p>
            <a:pPr algn="l"/>
            <a:endParaRPr lang="de-AT" sz="1800" spc="0" dirty="0">
              <a:solidFill>
                <a:srgbClr val="4D4D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6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Diabetischer Fuß &amp; Wundheilungsstörungen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6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 COVID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6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Kohlenmonoxidvergiftung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6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HNO: Hörsturz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6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Knochenmarkentzündungen &amp; Knochennekrose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6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Höhentraining, Sportler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6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DCS: Tauchunfälle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AT" sz="1600" spc="0" dirty="0">
                <a:solidFill>
                  <a:srgbClr val="4D4D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Onkologie: Spätfolgen einer Strahlentherapie</a:t>
            </a:r>
          </a:p>
        </p:txBody>
      </p:sp>
    </p:spTree>
    <p:extLst>
      <p:ext uri="{BB962C8B-B14F-4D97-AF65-F5344CB8AC3E}">
        <p14:creationId xmlns:p14="http://schemas.microsoft.com/office/powerpoint/2010/main" val="13884218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hteck 5"/>
          <p:cNvSpPr/>
          <p:nvPr/>
        </p:nvSpPr>
        <p:spPr>
          <a:xfrm>
            <a:off x="-335281" y="-396240"/>
            <a:ext cx="12711580" cy="7647646"/>
          </a:xfrm>
          <a:prstGeom prst="rect">
            <a:avLst/>
          </a:prstGeom>
          <a:solidFill>
            <a:srgbClr val="C5BCCF"/>
          </a:solidFill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Oval 4"/>
          <p:cNvSpPr/>
          <p:nvPr/>
        </p:nvSpPr>
        <p:spPr>
          <a:xfrm>
            <a:off x="1173203" y="-1531562"/>
            <a:ext cx="9845594" cy="992112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3" name="Rechteck 8"/>
          <p:cNvSpPr txBox="1"/>
          <p:nvPr/>
        </p:nvSpPr>
        <p:spPr>
          <a:xfrm>
            <a:off x="2598478" y="1556364"/>
            <a:ext cx="6844061" cy="2123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4000" spc="400">
                <a:solidFill>
                  <a:srgbClr val="A19AAA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pPr>
            <a:r>
              <a:rPr lang="de-DE" sz="4400" b="1" dirty="0"/>
              <a:t>SALVIDA</a:t>
            </a:r>
            <a:r>
              <a:rPr sz="4400" b="1" dirty="0"/>
              <a:t> – </a:t>
            </a:r>
          </a:p>
          <a:p>
            <a:pPr algn="ctr">
              <a:defRPr sz="4000" spc="400">
                <a:solidFill>
                  <a:srgbClr val="A19AAA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pPr>
            <a:r>
              <a:rPr sz="4400" dirty="0"/>
              <a:t>REGIONAL, NACHHALTIG UND INNOVATIV</a:t>
            </a:r>
          </a:p>
        </p:txBody>
      </p:sp>
      <p:sp>
        <p:nvSpPr>
          <p:cNvPr id="144" name="INVESTOREN…"/>
          <p:cNvSpPr txBox="1"/>
          <p:nvPr/>
        </p:nvSpPr>
        <p:spPr>
          <a:xfrm>
            <a:off x="3764753" y="3654641"/>
            <a:ext cx="4662493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tIns="45720" rIns="45719" bIns="45720" anchor="t">
            <a:spAutoFit/>
          </a:bodyPr>
          <a:lstStyle/>
          <a:p>
            <a:pPr algn="ctr">
              <a:defRPr sz="2000" spc="200">
                <a:solidFill>
                  <a:srgbClr val="C5BCCF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pPr>
            <a:endParaRPr sz="3200" dirty="0"/>
          </a:p>
          <a:p>
            <a:pPr algn="ctr">
              <a:defRPr sz="2000" spc="200">
                <a:solidFill>
                  <a:srgbClr val="C5BCCF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pPr>
            <a:r>
              <a:rPr lang="de-AT" sz="3200" dirty="0"/>
              <a:t>Gemeinsam die Medizin</a:t>
            </a:r>
            <a:br>
              <a:rPr lang="de-AT" sz="3200" dirty="0"/>
            </a:br>
            <a:r>
              <a:rPr lang="de-AT" sz="3200" dirty="0"/>
              <a:t>der Zukunft gestalten.</a:t>
            </a:r>
          </a:p>
        </p:txBody>
      </p:sp>
    </p:spTree>
    <p:extLst>
      <p:ext uri="{BB962C8B-B14F-4D97-AF65-F5344CB8AC3E}">
        <p14:creationId xmlns:p14="http://schemas.microsoft.com/office/powerpoint/2010/main" val="241213302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hteck 5"/>
          <p:cNvSpPr/>
          <p:nvPr/>
        </p:nvSpPr>
        <p:spPr>
          <a:xfrm>
            <a:off x="-335281" y="-396240"/>
            <a:ext cx="12711580" cy="7647646"/>
          </a:xfrm>
          <a:prstGeom prst="rect">
            <a:avLst/>
          </a:prstGeom>
          <a:solidFill>
            <a:srgbClr val="E39156"/>
          </a:solidFill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7" name="Oval 4"/>
          <p:cNvSpPr/>
          <p:nvPr/>
        </p:nvSpPr>
        <p:spPr>
          <a:xfrm>
            <a:off x="1173203" y="-1531562"/>
            <a:ext cx="9845594" cy="992112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8" name="Rechteck 1"/>
          <p:cNvSpPr txBox="1"/>
          <p:nvPr/>
        </p:nvSpPr>
        <p:spPr>
          <a:xfrm>
            <a:off x="2447287" y="1399974"/>
            <a:ext cx="7297425" cy="2800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r>
              <a:rPr lang="de-DE" sz="4400" b="1" dirty="0"/>
              <a:t>FULL-SERVICE</a:t>
            </a:r>
            <a:br>
              <a:rPr lang="de-DE" sz="4400" dirty="0"/>
            </a:br>
            <a:r>
              <a:rPr lang="de-DE" sz="4400" dirty="0"/>
              <a:t>KONZEPT FÜR</a:t>
            </a:r>
            <a:br>
              <a:rPr lang="de-DE" sz="4400" dirty="0"/>
            </a:br>
            <a:r>
              <a:rPr lang="de-DE" sz="4400" dirty="0"/>
              <a:t>GESUNDHEITS-</a:t>
            </a:r>
            <a:br>
              <a:rPr lang="de-DE" sz="4400" dirty="0"/>
            </a:br>
            <a:r>
              <a:rPr lang="de-DE" sz="4400" dirty="0"/>
              <a:t>DIENSTLEISTER*INNEN.</a:t>
            </a:r>
            <a:endParaRPr sz="4400" dirty="0"/>
          </a:p>
        </p:txBody>
      </p:sp>
      <p:sp>
        <p:nvSpPr>
          <p:cNvPr id="2" name="INVESTOREN…">
            <a:extLst>
              <a:ext uri="{FF2B5EF4-FFF2-40B4-BE49-F238E27FC236}">
                <a16:creationId xmlns:a16="http://schemas.microsoft.com/office/drawing/2014/main" id="{BBBED7AD-C028-5C12-A4F4-45814615AA37}"/>
              </a:ext>
            </a:extLst>
          </p:cNvPr>
          <p:cNvSpPr txBox="1"/>
          <p:nvPr/>
        </p:nvSpPr>
        <p:spPr>
          <a:xfrm>
            <a:off x="3308226" y="4200741"/>
            <a:ext cx="5575563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tIns="45720" rIns="45719" bIns="45720" anchor="t">
            <a:spAutoFit/>
          </a:bodyPr>
          <a:lstStyle/>
          <a:p>
            <a:pPr algn="ctr">
              <a:defRPr sz="2000" spc="200">
                <a:solidFill>
                  <a:srgbClr val="C5BCCF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pPr>
            <a:endParaRPr sz="3200" dirty="0">
              <a:solidFill>
                <a:srgbClr val="E29156"/>
              </a:solidFill>
            </a:endParaRPr>
          </a:p>
          <a:p>
            <a:pPr algn="ctr">
              <a:defRPr sz="2000" spc="200">
                <a:solidFill>
                  <a:srgbClr val="C5BCCF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pPr>
            <a:r>
              <a:rPr lang="de-AT" sz="3200" dirty="0">
                <a:solidFill>
                  <a:srgbClr val="E29156"/>
                </a:solidFill>
              </a:rPr>
              <a:t>Kommen, arbeiten &amp; wieder </a:t>
            </a:r>
            <a:br>
              <a:rPr lang="de-AT" sz="3200" dirty="0">
                <a:solidFill>
                  <a:srgbClr val="E29156"/>
                </a:solidFill>
              </a:rPr>
            </a:br>
            <a:r>
              <a:rPr lang="de-AT" sz="3200" dirty="0">
                <a:solidFill>
                  <a:srgbClr val="E29156"/>
                </a:solidFill>
              </a:rPr>
              <a:t>gehen können.</a:t>
            </a:r>
          </a:p>
        </p:txBody>
      </p:sp>
    </p:spTree>
    <p:extLst>
      <p:ext uri="{BB962C8B-B14F-4D97-AF65-F5344CB8AC3E}">
        <p14:creationId xmlns:p14="http://schemas.microsoft.com/office/powerpoint/2010/main" val="145513602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DBF6A-A738-8E88-CD40-EEF904D24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hteck 5">
            <a:extLst>
              <a:ext uri="{FF2B5EF4-FFF2-40B4-BE49-F238E27FC236}">
                <a16:creationId xmlns:a16="http://schemas.microsoft.com/office/drawing/2014/main" id="{9FCA0510-BFF0-1F6A-9C15-6CCB0545E8C3}"/>
              </a:ext>
            </a:extLst>
          </p:cNvPr>
          <p:cNvSpPr/>
          <p:nvPr/>
        </p:nvSpPr>
        <p:spPr>
          <a:xfrm>
            <a:off x="-335281" y="-396240"/>
            <a:ext cx="12711580" cy="7647646"/>
          </a:xfrm>
          <a:prstGeom prst="rect">
            <a:avLst/>
          </a:prstGeom>
          <a:solidFill>
            <a:srgbClr val="445A59"/>
          </a:solidFill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7" name="Oval 4">
            <a:extLst>
              <a:ext uri="{FF2B5EF4-FFF2-40B4-BE49-F238E27FC236}">
                <a16:creationId xmlns:a16="http://schemas.microsoft.com/office/drawing/2014/main" id="{A6D22CD2-9000-2CFD-AA72-20E4C9ACFB7A}"/>
              </a:ext>
            </a:extLst>
          </p:cNvPr>
          <p:cNvSpPr/>
          <p:nvPr/>
        </p:nvSpPr>
        <p:spPr>
          <a:xfrm>
            <a:off x="1173203" y="-1531562"/>
            <a:ext cx="9845594" cy="992112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8" name="Rechteck 1">
            <a:extLst>
              <a:ext uri="{FF2B5EF4-FFF2-40B4-BE49-F238E27FC236}">
                <a16:creationId xmlns:a16="http://schemas.microsoft.com/office/drawing/2014/main" id="{C4B960E5-C2E6-7C08-E9F4-5FE58EBED6A3}"/>
              </a:ext>
            </a:extLst>
          </p:cNvPr>
          <p:cNvSpPr txBox="1"/>
          <p:nvPr/>
        </p:nvSpPr>
        <p:spPr>
          <a:xfrm>
            <a:off x="2447284" y="834343"/>
            <a:ext cx="7297425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4000" spc="400">
                <a:solidFill>
                  <a:srgbClr val="E39156"/>
                </a:solidFill>
                <a:latin typeface="Apercu Pro Bold"/>
                <a:ea typeface="Apercu Pro Bold"/>
                <a:cs typeface="Apercu Pro Bold"/>
                <a:sym typeface="Apercu Pro Bold"/>
              </a:defRPr>
            </a:lvl1pPr>
          </a:lstStyle>
          <a:p>
            <a:r>
              <a:rPr lang="de-DE" sz="4800" dirty="0">
                <a:solidFill>
                  <a:srgbClr val="445A59"/>
                </a:solidFill>
              </a:rPr>
              <a:t>INFOS &amp; </a:t>
            </a:r>
            <a:br>
              <a:rPr lang="de-DE" sz="4800" dirty="0">
                <a:solidFill>
                  <a:srgbClr val="445A59"/>
                </a:solidFill>
              </a:rPr>
            </a:br>
            <a:r>
              <a:rPr lang="de-DE" sz="4800" dirty="0">
                <a:solidFill>
                  <a:srgbClr val="445A59"/>
                </a:solidFill>
              </a:rPr>
              <a:t>DOWNLOADS</a:t>
            </a:r>
            <a:endParaRPr sz="4800" dirty="0">
              <a:solidFill>
                <a:srgbClr val="445A59"/>
              </a:solidFill>
            </a:endParaRPr>
          </a:p>
        </p:txBody>
      </p:sp>
      <p:pic>
        <p:nvPicPr>
          <p:cNvPr id="3" name="Grafik 2" descr="Ein Bild, das Text, Screenshot, Quadrat, Schrift enthält.&#10;&#10;Automatisch generierte Beschreibung">
            <a:extLst>
              <a:ext uri="{FF2B5EF4-FFF2-40B4-BE49-F238E27FC236}">
                <a16:creationId xmlns:a16="http://schemas.microsoft.com/office/drawing/2014/main" id="{4326FE58-FD65-D1E3-18CC-80670C4A30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22"/>
          <a:stretch/>
        </p:blipFill>
        <p:spPr>
          <a:xfrm>
            <a:off x="4845913" y="2743064"/>
            <a:ext cx="2500165" cy="2478703"/>
          </a:xfrm>
          <a:prstGeom prst="rect">
            <a:avLst/>
          </a:prstGeom>
        </p:spPr>
      </p:pic>
      <p:sp>
        <p:nvSpPr>
          <p:cNvPr id="4" name="INVESTOREN…">
            <a:extLst>
              <a:ext uri="{FF2B5EF4-FFF2-40B4-BE49-F238E27FC236}">
                <a16:creationId xmlns:a16="http://schemas.microsoft.com/office/drawing/2014/main" id="{E3B2E7E3-C7C5-7AA6-D84A-8FEF37EC2A25}"/>
              </a:ext>
            </a:extLst>
          </p:cNvPr>
          <p:cNvSpPr txBox="1"/>
          <p:nvPr/>
        </p:nvSpPr>
        <p:spPr>
          <a:xfrm>
            <a:off x="3812327" y="5043967"/>
            <a:ext cx="4567339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tIns="45720" rIns="45719" bIns="45720" anchor="t">
            <a:spAutoFit/>
          </a:bodyPr>
          <a:lstStyle/>
          <a:p>
            <a:pPr algn="ctr">
              <a:defRPr sz="2000" spc="200">
                <a:solidFill>
                  <a:srgbClr val="C5BCCF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pPr>
            <a:endParaRPr sz="3200" dirty="0">
              <a:solidFill>
                <a:srgbClr val="445A59"/>
              </a:solidFill>
            </a:endParaRPr>
          </a:p>
          <a:p>
            <a:pPr algn="ctr">
              <a:defRPr sz="2000" spc="200">
                <a:solidFill>
                  <a:srgbClr val="C5BCCF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pPr>
            <a:r>
              <a:rPr lang="de-AT" sz="2800" dirty="0">
                <a:solidFill>
                  <a:srgbClr val="445A59"/>
                </a:solidFill>
              </a:rPr>
              <a:t>salzburg.salvida.at</a:t>
            </a:r>
          </a:p>
          <a:p>
            <a:pPr algn="ctr">
              <a:defRPr sz="2000" spc="200">
                <a:solidFill>
                  <a:srgbClr val="C5BCCF"/>
                </a:solidFill>
                <a:latin typeface="Apercu Pro Regular"/>
                <a:ea typeface="Apercu Pro Regular"/>
                <a:cs typeface="Apercu Pro Regular"/>
                <a:sym typeface="Apercu Pro Regular"/>
              </a:defRPr>
            </a:pPr>
            <a:r>
              <a:rPr lang="de-AT" sz="2800" dirty="0">
                <a:solidFill>
                  <a:srgbClr val="445A59"/>
                </a:solidFill>
              </a:rPr>
              <a:t>office.salzburg@salvida.at</a:t>
            </a:r>
          </a:p>
        </p:txBody>
      </p:sp>
    </p:spTree>
    <p:extLst>
      <p:ext uri="{BB962C8B-B14F-4D97-AF65-F5344CB8AC3E}">
        <p14:creationId xmlns:p14="http://schemas.microsoft.com/office/powerpoint/2010/main" val="95804731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EE055EAF658D34CA3CECFE593F6E1C5" ma:contentTypeVersion="14" ma:contentTypeDescription="Ein neues Dokument erstellen." ma:contentTypeScope="" ma:versionID="dcfe4f6fbce3b3087ac1e410ecf75b05">
  <xsd:schema xmlns:xsd="http://www.w3.org/2001/XMLSchema" xmlns:xs="http://www.w3.org/2001/XMLSchema" xmlns:p="http://schemas.microsoft.com/office/2006/metadata/properties" xmlns:ns2="6b509727-c3e3-42a0-8235-6729bd5a32ed" xmlns:ns3="3c8ca610-0510-4d68-968f-98393d51c233" targetNamespace="http://schemas.microsoft.com/office/2006/metadata/properties" ma:root="true" ma:fieldsID="9f0b754358035c4220feac69c11060b8" ns2:_="" ns3:_="">
    <xsd:import namespace="6b509727-c3e3-42a0-8235-6729bd5a32ed"/>
    <xsd:import namespace="3c8ca610-0510-4d68-968f-98393d51c2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509727-c3e3-42a0-8235-6729bd5a32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markierungen" ma:readOnly="false" ma:fieldId="{5cf76f15-5ced-4ddc-b409-7134ff3c332f}" ma:taxonomyMulti="true" ma:sspId="15941586-ccfb-481a-8010-5e1253010c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8ca610-0510-4d68-968f-98393d51c233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e88f2492-a044-45f8-be3e-372c133f7765}" ma:internalName="TaxCatchAll" ma:showField="CatchAllData" ma:web="3c8ca610-0510-4d68-968f-98393d51c2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c8ca610-0510-4d68-968f-98393d51c233">
      <UserInfo>
        <DisplayName>Lukas Gsenger</DisplayName>
        <AccountId>9</AccountId>
        <AccountType/>
      </UserInfo>
      <UserInfo>
        <DisplayName>Dominik Bammer</DisplayName>
        <AccountId>13</AccountId>
        <AccountType/>
      </UserInfo>
    </SharedWithUsers>
    <lcf76f155ced4ddcb4097134ff3c332f xmlns="6b509727-c3e3-42a0-8235-6729bd5a32ed">
      <Terms xmlns="http://schemas.microsoft.com/office/infopath/2007/PartnerControls"/>
    </lcf76f155ced4ddcb4097134ff3c332f>
    <TaxCatchAll xmlns="3c8ca610-0510-4d68-968f-98393d51c23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EE301E-1A9F-4227-BA6E-5B5306F7B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509727-c3e3-42a0-8235-6729bd5a32ed"/>
    <ds:schemaRef ds:uri="3c8ca610-0510-4d68-968f-98393d51c2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64EE568-68E2-41C1-AD31-C43EAAAE9BBD}">
  <ds:schemaRefs>
    <ds:schemaRef ds:uri="90a946bf-fe23-428f-94be-c98979273f38"/>
    <ds:schemaRef ds:uri="da18bb00-d863-4687-8c59-89826c75130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3c8ca610-0510-4d68-968f-98393d51c233"/>
    <ds:schemaRef ds:uri="6b509727-c3e3-42a0-8235-6729bd5a32ed"/>
  </ds:schemaRefs>
</ds:datastoreItem>
</file>

<file path=customXml/itemProps3.xml><?xml version="1.0" encoding="utf-8"?>
<ds:datastoreItem xmlns:ds="http://schemas.openxmlformats.org/officeDocument/2006/customXml" ds:itemID="{5432C388-FA81-4EA7-8C23-C185376987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919</Words>
  <Application>Microsoft Office PowerPoint</Application>
  <PresentationFormat>Breitbild</PresentationFormat>
  <Paragraphs>296</Paragraphs>
  <Slides>36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36</vt:i4>
      </vt:variant>
    </vt:vector>
  </HeadingPairs>
  <TitlesOfParts>
    <vt:vector size="43" baseType="lpstr">
      <vt:lpstr>Apercu</vt:lpstr>
      <vt:lpstr>Apercu Pro</vt:lpstr>
      <vt:lpstr>Arial</vt:lpstr>
      <vt:lpstr>Calibri</vt:lpstr>
      <vt:lpstr>Calibri Light</vt:lpstr>
      <vt:lpstr>Office</vt:lpstr>
      <vt:lpstr>1_Office</vt:lpstr>
      <vt:lpstr>PowerPoint-Präsentation</vt:lpstr>
      <vt:lpstr>Agenda Pressekonferenz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Dominik Bammer</dc:creator>
  <cp:lastModifiedBy>Erwin Hofbauer</cp:lastModifiedBy>
  <cp:revision>32</cp:revision>
  <dcterms:created xsi:type="dcterms:W3CDTF">2022-11-11T08:09:10Z</dcterms:created>
  <dcterms:modified xsi:type="dcterms:W3CDTF">2024-02-27T10:28:40Z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0x0101006A0C7C70F308114A83B596CA900F197F</vt:lpwstr>
  </property>
  <property fmtid="{D5CDD505-2E9C-101B-9397-08002B2CF9AE}" pid="3" name="MediaServiceImageTags">
    <vt:lpwstr/>
  </property>
</Properties>
</file>